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8" r:id="rId3"/>
    <p:sldId id="259" r:id="rId4"/>
    <p:sldId id="265" r:id="rId5"/>
    <p:sldId id="264" r:id="rId6"/>
    <p:sldId id="266" r:id="rId7"/>
    <p:sldId id="269" r:id="rId8"/>
    <p:sldId id="270" r:id="rId9"/>
    <p:sldId id="268" r:id="rId10"/>
    <p:sldId id="272" r:id="rId11"/>
    <p:sldId id="271" r:id="rId12"/>
    <p:sldId id="257" r:id="rId13"/>
    <p:sldId id="286" r:id="rId14"/>
    <p:sldId id="287" r:id="rId15"/>
    <p:sldId id="260" r:id="rId16"/>
    <p:sldId id="274" r:id="rId17"/>
    <p:sldId id="261" r:id="rId18"/>
    <p:sldId id="275" r:id="rId19"/>
    <p:sldId id="262" r:id="rId20"/>
    <p:sldId id="276" r:id="rId21"/>
    <p:sldId id="263" r:id="rId22"/>
    <p:sldId id="277" r:id="rId23"/>
    <p:sldId id="280" r:id="rId24"/>
    <p:sldId id="278" r:id="rId25"/>
    <p:sldId id="279" r:id="rId26"/>
    <p:sldId id="284" r:id="rId27"/>
    <p:sldId id="281" r:id="rId28"/>
    <p:sldId id="283" r:id="rId29"/>
    <p:sldId id="282" r:id="rId30"/>
    <p:sldId id="2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2"/>
    <p:restoredTop sz="94751"/>
  </p:normalViewPr>
  <p:slideViewPr>
    <p:cSldViewPr snapToGrid="0" snapToObjects="1">
      <p:cViewPr varScale="1">
        <p:scale>
          <a:sx n="119" d="100"/>
          <a:sy n="119" d="100"/>
        </p:scale>
        <p:origin x="-6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69BCA-A104-B944-92E2-DBFE88DCC9AD}" type="datetimeFigureOut">
              <a:rPr lang="en-US" smtClean="0"/>
              <a:t>3/21/22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E869A-6685-EE4D-8228-ADFA1E6CAA7B}" type="slidenum">
              <a:rPr lang="en-US" smtClean="0"/>
              <a:t>‹#›</a:t>
            </a:fld>
            <a:endParaRPr lang="en-US"/>
          </a:p>
        </p:txBody>
      </p:sp>
    </p:spTree>
    <p:extLst>
      <p:ext uri="{BB962C8B-B14F-4D97-AF65-F5344CB8AC3E}">
        <p14:creationId xmlns:p14="http://schemas.microsoft.com/office/powerpoint/2010/main" val="375688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E869A-6685-EE4D-8228-ADFA1E6CAA7B}" type="slidenum">
              <a:rPr lang="en-US" smtClean="0"/>
              <a:t>16</a:t>
            </a:fld>
            <a:endParaRPr lang="en-US"/>
          </a:p>
        </p:txBody>
      </p:sp>
    </p:spTree>
    <p:extLst>
      <p:ext uri="{BB962C8B-B14F-4D97-AF65-F5344CB8AC3E}">
        <p14:creationId xmlns:p14="http://schemas.microsoft.com/office/powerpoint/2010/main" val="3843374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63B9-7B1F-A741-AFE3-14A05BE28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BC974E-A745-8C45-A1FD-BF0DDB017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0E3D12-F3E9-884C-A335-557D490877EA}"/>
              </a:ext>
            </a:extLst>
          </p:cNvPr>
          <p:cNvSpPr>
            <a:spLocks noGrp="1"/>
          </p:cNvSpPr>
          <p:nvPr>
            <p:ph type="dt" sz="half" idx="10"/>
          </p:nvPr>
        </p:nvSpPr>
        <p:spPr/>
        <p:txBody>
          <a:bodyPr/>
          <a:lstStyle/>
          <a:p>
            <a:fld id="{D44EBE39-B7A5-F842-8A61-3B2E5ED5FCED}" type="datetime1">
              <a:rPr lang="en-US" smtClean="0"/>
              <a:t>3/21/22</a:t>
            </a:fld>
            <a:endParaRPr lang="en-US"/>
          </a:p>
        </p:txBody>
      </p:sp>
      <p:sp>
        <p:nvSpPr>
          <p:cNvPr id="5" name="Footer Placeholder 4">
            <a:extLst>
              <a:ext uri="{FF2B5EF4-FFF2-40B4-BE49-F238E27FC236}">
                <a16:creationId xmlns:a16="http://schemas.microsoft.com/office/drawing/2014/main" id="{E1A48190-2D72-5D47-A37A-164A641AE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44E55-AF3F-1F4F-A47E-0D69944740D8}"/>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336358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1E5B-9F68-FB49-A02D-80B7AC48FD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119292-266E-8348-9431-79DAB65DE3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05C32-BA2C-7B48-B544-BBECFC283048}"/>
              </a:ext>
            </a:extLst>
          </p:cNvPr>
          <p:cNvSpPr>
            <a:spLocks noGrp="1"/>
          </p:cNvSpPr>
          <p:nvPr>
            <p:ph type="dt" sz="half" idx="10"/>
          </p:nvPr>
        </p:nvSpPr>
        <p:spPr/>
        <p:txBody>
          <a:bodyPr/>
          <a:lstStyle/>
          <a:p>
            <a:fld id="{4AD387E3-E17A-9E4D-A2E7-0AEAAD777FFC}" type="datetime1">
              <a:rPr lang="en-US" smtClean="0"/>
              <a:t>3/21/22</a:t>
            </a:fld>
            <a:endParaRPr lang="en-US"/>
          </a:p>
        </p:txBody>
      </p:sp>
      <p:sp>
        <p:nvSpPr>
          <p:cNvPr id="5" name="Footer Placeholder 4">
            <a:extLst>
              <a:ext uri="{FF2B5EF4-FFF2-40B4-BE49-F238E27FC236}">
                <a16:creationId xmlns:a16="http://schemas.microsoft.com/office/drawing/2014/main" id="{7D3BB67D-3037-9742-9EE1-5A84FE9A3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1E2DD-7244-4843-99EF-5C8B5D9BDF4A}"/>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40896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E964C-2691-A740-95D1-442AC580B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14E720-78DE-124A-BA87-FF01A3327D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98558-26AB-F546-8A79-D51E34AF32C8}"/>
              </a:ext>
            </a:extLst>
          </p:cNvPr>
          <p:cNvSpPr>
            <a:spLocks noGrp="1"/>
          </p:cNvSpPr>
          <p:nvPr>
            <p:ph type="dt" sz="half" idx="10"/>
          </p:nvPr>
        </p:nvSpPr>
        <p:spPr/>
        <p:txBody>
          <a:bodyPr/>
          <a:lstStyle/>
          <a:p>
            <a:fld id="{9D166417-F17D-204B-B2B4-724836D371D6}" type="datetime1">
              <a:rPr lang="en-US" smtClean="0"/>
              <a:t>3/21/22</a:t>
            </a:fld>
            <a:endParaRPr lang="en-US"/>
          </a:p>
        </p:txBody>
      </p:sp>
      <p:sp>
        <p:nvSpPr>
          <p:cNvPr id="5" name="Footer Placeholder 4">
            <a:extLst>
              <a:ext uri="{FF2B5EF4-FFF2-40B4-BE49-F238E27FC236}">
                <a16:creationId xmlns:a16="http://schemas.microsoft.com/office/drawing/2014/main" id="{DA36A616-2701-C94F-A39B-7B7E9C047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E9F7D-2ACD-E14C-BE21-AA865EF440B3}"/>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233402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A930-D19D-794B-81B2-6E163BE30F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09178E-5BFA-6A4C-AED8-6E3A19235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554BE-3323-4C44-9F97-C2CDB9BF4619}"/>
              </a:ext>
            </a:extLst>
          </p:cNvPr>
          <p:cNvSpPr>
            <a:spLocks noGrp="1"/>
          </p:cNvSpPr>
          <p:nvPr>
            <p:ph type="dt" sz="half" idx="10"/>
          </p:nvPr>
        </p:nvSpPr>
        <p:spPr/>
        <p:txBody>
          <a:bodyPr/>
          <a:lstStyle/>
          <a:p>
            <a:fld id="{455035DC-D385-3F44-97AB-8BA878F8B7D4}" type="datetime1">
              <a:rPr lang="en-US" smtClean="0"/>
              <a:t>3/21/22</a:t>
            </a:fld>
            <a:endParaRPr lang="en-US"/>
          </a:p>
        </p:txBody>
      </p:sp>
      <p:sp>
        <p:nvSpPr>
          <p:cNvPr id="5" name="Footer Placeholder 4">
            <a:extLst>
              <a:ext uri="{FF2B5EF4-FFF2-40B4-BE49-F238E27FC236}">
                <a16:creationId xmlns:a16="http://schemas.microsoft.com/office/drawing/2014/main" id="{F7831F15-87D0-C44A-8F5C-C8CEA98F6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8A9C0-789E-364A-8417-C2A47D33731B}"/>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418347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6B08-C9C1-1F4C-833F-3B866DC21A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4E11D-B367-334A-87AD-6E6B2F4889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10F9A7-5436-8C46-8E58-1CF2446BCBDD}"/>
              </a:ext>
            </a:extLst>
          </p:cNvPr>
          <p:cNvSpPr>
            <a:spLocks noGrp="1"/>
          </p:cNvSpPr>
          <p:nvPr>
            <p:ph type="dt" sz="half" idx="10"/>
          </p:nvPr>
        </p:nvSpPr>
        <p:spPr/>
        <p:txBody>
          <a:bodyPr/>
          <a:lstStyle/>
          <a:p>
            <a:fld id="{9D9F13EB-A0CC-FA45-AB42-E9E10140AE56}" type="datetime1">
              <a:rPr lang="en-US" smtClean="0"/>
              <a:t>3/21/22</a:t>
            </a:fld>
            <a:endParaRPr lang="en-US"/>
          </a:p>
        </p:txBody>
      </p:sp>
      <p:sp>
        <p:nvSpPr>
          <p:cNvPr id="5" name="Footer Placeholder 4">
            <a:extLst>
              <a:ext uri="{FF2B5EF4-FFF2-40B4-BE49-F238E27FC236}">
                <a16:creationId xmlns:a16="http://schemas.microsoft.com/office/drawing/2014/main" id="{1BA170B9-753F-3949-B5FC-675590000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8F3EB-8F21-9B46-BAE8-211952178E0B}"/>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721310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F0AC-9998-EB42-9FA3-1BBC02402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AE9FCB-7B7C-574B-8856-9556E6906A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9B22E-9A6C-484F-9C3F-AB141A52AB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EDCCF7-23C2-F74D-9782-EC6C263619E3}"/>
              </a:ext>
            </a:extLst>
          </p:cNvPr>
          <p:cNvSpPr>
            <a:spLocks noGrp="1"/>
          </p:cNvSpPr>
          <p:nvPr>
            <p:ph type="dt" sz="half" idx="10"/>
          </p:nvPr>
        </p:nvSpPr>
        <p:spPr/>
        <p:txBody>
          <a:bodyPr/>
          <a:lstStyle/>
          <a:p>
            <a:fld id="{19E55FCD-8316-BE4F-908A-F41D40675F64}" type="datetime1">
              <a:rPr lang="en-US" smtClean="0"/>
              <a:t>3/21/22</a:t>
            </a:fld>
            <a:endParaRPr lang="en-US"/>
          </a:p>
        </p:txBody>
      </p:sp>
      <p:sp>
        <p:nvSpPr>
          <p:cNvPr id="6" name="Footer Placeholder 5">
            <a:extLst>
              <a:ext uri="{FF2B5EF4-FFF2-40B4-BE49-F238E27FC236}">
                <a16:creationId xmlns:a16="http://schemas.microsoft.com/office/drawing/2014/main" id="{4D2199EF-9BE8-D84A-9141-72899BA7F1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E61AB-0401-1D4E-A204-8BAF67531A9F}"/>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95021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7ED5-7E0D-F14F-987F-1C250867A2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DA13EA-FD6D-024D-B293-08FD4B87A3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0DC1D6-2DA2-F94C-A56A-2E1F8EEE53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7E2C9E-FDD3-D24C-A719-45535806D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2BF0EB-1037-EA45-9041-32E87CA63E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FA1E82-EA6F-9D48-8B9B-58FCE2B8C966}"/>
              </a:ext>
            </a:extLst>
          </p:cNvPr>
          <p:cNvSpPr>
            <a:spLocks noGrp="1"/>
          </p:cNvSpPr>
          <p:nvPr>
            <p:ph type="dt" sz="half" idx="10"/>
          </p:nvPr>
        </p:nvSpPr>
        <p:spPr/>
        <p:txBody>
          <a:bodyPr/>
          <a:lstStyle/>
          <a:p>
            <a:fld id="{2EA3A223-690A-5149-8D89-38B51D823FB5}" type="datetime1">
              <a:rPr lang="en-US" smtClean="0"/>
              <a:t>3/21/22</a:t>
            </a:fld>
            <a:endParaRPr lang="en-US"/>
          </a:p>
        </p:txBody>
      </p:sp>
      <p:sp>
        <p:nvSpPr>
          <p:cNvPr id="8" name="Footer Placeholder 7">
            <a:extLst>
              <a:ext uri="{FF2B5EF4-FFF2-40B4-BE49-F238E27FC236}">
                <a16:creationId xmlns:a16="http://schemas.microsoft.com/office/drawing/2014/main" id="{64FDD12D-307E-B443-9BC0-18E38960A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C9978D-B7DC-D94F-BBEB-8BA3B5AA7C35}"/>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117009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4122-02BC-0B48-AC72-3FE59C4C2A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B11B2A-2DC2-E547-B95B-C0688842F0F4}"/>
              </a:ext>
            </a:extLst>
          </p:cNvPr>
          <p:cNvSpPr>
            <a:spLocks noGrp="1"/>
          </p:cNvSpPr>
          <p:nvPr>
            <p:ph type="dt" sz="half" idx="10"/>
          </p:nvPr>
        </p:nvSpPr>
        <p:spPr/>
        <p:txBody>
          <a:bodyPr/>
          <a:lstStyle/>
          <a:p>
            <a:fld id="{E71564CF-68CC-2246-BCA9-5CAAD35C41EE}" type="datetime1">
              <a:rPr lang="en-US" smtClean="0"/>
              <a:t>3/21/22</a:t>
            </a:fld>
            <a:endParaRPr lang="en-US"/>
          </a:p>
        </p:txBody>
      </p:sp>
      <p:sp>
        <p:nvSpPr>
          <p:cNvPr id="4" name="Footer Placeholder 3">
            <a:extLst>
              <a:ext uri="{FF2B5EF4-FFF2-40B4-BE49-F238E27FC236}">
                <a16:creationId xmlns:a16="http://schemas.microsoft.com/office/drawing/2014/main" id="{032D26E6-BA52-444E-B565-226121E66E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438802-F078-534D-BE1E-A9C661F40DF0}"/>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1383095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14B6B-7F86-704E-B66B-EFC92564D9BB}"/>
              </a:ext>
            </a:extLst>
          </p:cNvPr>
          <p:cNvSpPr>
            <a:spLocks noGrp="1"/>
          </p:cNvSpPr>
          <p:nvPr>
            <p:ph type="dt" sz="half" idx="10"/>
          </p:nvPr>
        </p:nvSpPr>
        <p:spPr/>
        <p:txBody>
          <a:bodyPr/>
          <a:lstStyle/>
          <a:p>
            <a:fld id="{D21B00E0-DDBE-7C46-9CE2-591E587A2921}" type="datetime1">
              <a:rPr lang="en-US" smtClean="0"/>
              <a:t>3/21/22</a:t>
            </a:fld>
            <a:endParaRPr lang="en-US"/>
          </a:p>
        </p:txBody>
      </p:sp>
      <p:sp>
        <p:nvSpPr>
          <p:cNvPr id="3" name="Footer Placeholder 2">
            <a:extLst>
              <a:ext uri="{FF2B5EF4-FFF2-40B4-BE49-F238E27FC236}">
                <a16:creationId xmlns:a16="http://schemas.microsoft.com/office/drawing/2014/main" id="{5D78A82D-ED26-1049-8A65-52BF2A3BA9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09810-6AF2-E942-9DAB-22BF37D1F795}"/>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177092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5D94-0122-8742-BD2F-338BE3B04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18DB1-B480-1C4D-A442-FD24478D85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2811A2-19DF-6F40-AB69-7A1F6E785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778ED6-BFE3-F24A-8DD3-91E5F176E7D1}"/>
              </a:ext>
            </a:extLst>
          </p:cNvPr>
          <p:cNvSpPr>
            <a:spLocks noGrp="1"/>
          </p:cNvSpPr>
          <p:nvPr>
            <p:ph type="dt" sz="half" idx="10"/>
          </p:nvPr>
        </p:nvSpPr>
        <p:spPr/>
        <p:txBody>
          <a:bodyPr/>
          <a:lstStyle/>
          <a:p>
            <a:fld id="{B5305424-2183-F94F-BE9F-D7D0318862F0}" type="datetime1">
              <a:rPr lang="en-US" smtClean="0"/>
              <a:t>3/21/22</a:t>
            </a:fld>
            <a:endParaRPr lang="en-US"/>
          </a:p>
        </p:txBody>
      </p:sp>
      <p:sp>
        <p:nvSpPr>
          <p:cNvPr id="6" name="Footer Placeholder 5">
            <a:extLst>
              <a:ext uri="{FF2B5EF4-FFF2-40B4-BE49-F238E27FC236}">
                <a16:creationId xmlns:a16="http://schemas.microsoft.com/office/drawing/2014/main" id="{B50BE076-0F1B-8E45-9287-69C0A27B0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9317C-D78C-E54A-8CB0-A94797BBAA21}"/>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301702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C372-BBF8-C84C-AA85-CCED73224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13EB12-566C-1D41-AF65-B7929F4E0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66EF4-2E1B-8F4A-BA23-C59C04D6F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59140F-F997-1843-8B70-BA072E6BEBBE}"/>
              </a:ext>
            </a:extLst>
          </p:cNvPr>
          <p:cNvSpPr>
            <a:spLocks noGrp="1"/>
          </p:cNvSpPr>
          <p:nvPr>
            <p:ph type="dt" sz="half" idx="10"/>
          </p:nvPr>
        </p:nvSpPr>
        <p:spPr/>
        <p:txBody>
          <a:bodyPr/>
          <a:lstStyle/>
          <a:p>
            <a:fld id="{5AE0C857-0BC1-A447-A5BA-E0509A56EC84}" type="datetime1">
              <a:rPr lang="en-US" smtClean="0"/>
              <a:t>3/21/22</a:t>
            </a:fld>
            <a:endParaRPr lang="en-US"/>
          </a:p>
        </p:txBody>
      </p:sp>
      <p:sp>
        <p:nvSpPr>
          <p:cNvPr id="6" name="Footer Placeholder 5">
            <a:extLst>
              <a:ext uri="{FF2B5EF4-FFF2-40B4-BE49-F238E27FC236}">
                <a16:creationId xmlns:a16="http://schemas.microsoft.com/office/drawing/2014/main" id="{CF07DE4D-7CB7-6941-A68C-1E2607799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D4E268-4B0C-E348-B02F-EFBB7C4675D0}"/>
              </a:ext>
            </a:extLst>
          </p:cNvPr>
          <p:cNvSpPr>
            <a:spLocks noGrp="1"/>
          </p:cNvSpPr>
          <p:nvPr>
            <p:ph type="sldNum" sz="quarter" idx="12"/>
          </p:nvPr>
        </p:nvSpPr>
        <p:spPr/>
        <p:txBody>
          <a:bodyPr/>
          <a:lstStyle/>
          <a:p>
            <a:fld id="{2783F66E-3142-CD45-B80F-97911C7718E1}" type="slidenum">
              <a:rPr lang="en-US" smtClean="0"/>
              <a:t>‹#›</a:t>
            </a:fld>
            <a:endParaRPr lang="en-US"/>
          </a:p>
        </p:txBody>
      </p:sp>
    </p:spTree>
    <p:extLst>
      <p:ext uri="{BB962C8B-B14F-4D97-AF65-F5344CB8AC3E}">
        <p14:creationId xmlns:p14="http://schemas.microsoft.com/office/powerpoint/2010/main" val="612171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C7869-1D77-2048-93BA-56B7C2559D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28F28-F3CE-D64A-9518-FCF2DFBBB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3F4BA-10C3-8A43-B4B7-04C631414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B52B2-6A74-D946-978D-2B8F2062B27F}" type="datetime1">
              <a:rPr lang="en-US" smtClean="0"/>
              <a:t>3/21/22</a:t>
            </a:fld>
            <a:endParaRPr lang="en-US"/>
          </a:p>
        </p:txBody>
      </p:sp>
      <p:sp>
        <p:nvSpPr>
          <p:cNvPr id="5" name="Footer Placeholder 4">
            <a:extLst>
              <a:ext uri="{FF2B5EF4-FFF2-40B4-BE49-F238E27FC236}">
                <a16:creationId xmlns:a16="http://schemas.microsoft.com/office/drawing/2014/main" id="{00DF3DEB-28ED-D747-87B0-21D396C06C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CBEBB8-B1BF-524B-852C-14EB138B7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3F66E-3142-CD45-B80F-97911C7718E1}" type="slidenum">
              <a:rPr lang="en-US" smtClean="0"/>
              <a:t>‹#›</a:t>
            </a:fld>
            <a:endParaRPr lang="en-US"/>
          </a:p>
        </p:txBody>
      </p:sp>
    </p:spTree>
    <p:extLst>
      <p:ext uri="{BB962C8B-B14F-4D97-AF65-F5344CB8AC3E}">
        <p14:creationId xmlns:p14="http://schemas.microsoft.com/office/powerpoint/2010/main" val="2661259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K09xzIQ8zsg?feature=oembed"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5AXApBbj1ps?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Human_leukocyte_antigen" TargetMode="External"/><Relationship Id="rId2" Type="http://schemas.openxmlformats.org/officeDocument/2006/relationships/hyperlink" Target="https://en.wikipedia.org/wiki/Major_histocompatibility_complex" TargetMode="External"/><Relationship Id="rId1" Type="http://schemas.openxmlformats.org/officeDocument/2006/relationships/slideLayout" Target="../slideLayouts/slideLayout2.xml"/><Relationship Id="rId4" Type="http://schemas.openxmlformats.org/officeDocument/2006/relationships/hyperlink" Target="https://en.wikipedia.org/wiki/Chimeric_antigen_receptor_T_cel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vponeaNiewE?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blog.crownbio.com/targeting-tumor-associated-antigens-and-tumor-specific-antigen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6D3C-B8FD-A248-BF08-E7C9E3442B2B}"/>
              </a:ext>
            </a:extLst>
          </p:cNvPr>
          <p:cNvSpPr>
            <a:spLocks noGrp="1"/>
          </p:cNvSpPr>
          <p:nvPr>
            <p:ph type="ctrTitle"/>
          </p:nvPr>
        </p:nvSpPr>
        <p:spPr>
          <a:xfrm>
            <a:off x="1709530" y="1990515"/>
            <a:ext cx="9144000" cy="2387600"/>
          </a:xfrm>
        </p:spPr>
        <p:txBody>
          <a:bodyPr/>
          <a:lstStyle/>
          <a:p>
            <a:r>
              <a:rPr lang="en-US" dirty="0"/>
              <a:t>A cancer immunology primer</a:t>
            </a:r>
          </a:p>
        </p:txBody>
      </p:sp>
      <p:sp>
        <p:nvSpPr>
          <p:cNvPr id="3" name="Subtitle 2">
            <a:extLst>
              <a:ext uri="{FF2B5EF4-FFF2-40B4-BE49-F238E27FC236}">
                <a16:creationId xmlns:a16="http://schemas.microsoft.com/office/drawing/2014/main" id="{B46343F3-F743-B145-A57D-B454CACCCE47}"/>
              </a:ext>
            </a:extLst>
          </p:cNvPr>
          <p:cNvSpPr>
            <a:spLocks noGrp="1"/>
          </p:cNvSpPr>
          <p:nvPr>
            <p:ph type="subTitle" idx="1"/>
          </p:nvPr>
        </p:nvSpPr>
        <p:spPr>
          <a:xfrm>
            <a:off x="1524000" y="4539351"/>
            <a:ext cx="9144000" cy="1655762"/>
          </a:xfrm>
        </p:spPr>
        <p:txBody>
          <a:bodyPr/>
          <a:lstStyle/>
          <a:p>
            <a:r>
              <a:rPr lang="en-US" dirty="0"/>
              <a:t>By Leah Weber*</a:t>
            </a:r>
          </a:p>
          <a:p>
            <a:endParaRPr lang="en-US" dirty="0"/>
          </a:p>
        </p:txBody>
      </p:sp>
      <p:sp>
        <p:nvSpPr>
          <p:cNvPr id="4" name="Slide Number Placeholder 3">
            <a:extLst>
              <a:ext uri="{FF2B5EF4-FFF2-40B4-BE49-F238E27FC236}">
                <a16:creationId xmlns:a16="http://schemas.microsoft.com/office/drawing/2014/main" id="{A4841F93-25D4-6A47-936A-D897FBDE6EFE}"/>
              </a:ext>
            </a:extLst>
          </p:cNvPr>
          <p:cNvSpPr>
            <a:spLocks noGrp="1"/>
          </p:cNvSpPr>
          <p:nvPr>
            <p:ph type="sldNum" sz="quarter" idx="12"/>
          </p:nvPr>
        </p:nvSpPr>
        <p:spPr/>
        <p:txBody>
          <a:bodyPr/>
          <a:lstStyle/>
          <a:p>
            <a:fld id="{2783F66E-3142-CD45-B80F-97911C7718E1}" type="slidenum">
              <a:rPr lang="en-US" smtClean="0"/>
              <a:t>1</a:t>
            </a:fld>
            <a:endParaRPr lang="en-US"/>
          </a:p>
        </p:txBody>
      </p:sp>
      <p:sp>
        <p:nvSpPr>
          <p:cNvPr id="5" name="TextBox 4">
            <a:extLst>
              <a:ext uri="{FF2B5EF4-FFF2-40B4-BE49-F238E27FC236}">
                <a16:creationId xmlns:a16="http://schemas.microsoft.com/office/drawing/2014/main" id="{B848B9F3-E0D1-734B-8A40-556F372B59F3}"/>
              </a:ext>
            </a:extLst>
          </p:cNvPr>
          <p:cNvSpPr txBox="1"/>
          <p:nvPr/>
        </p:nvSpPr>
        <p:spPr>
          <a:xfrm>
            <a:off x="3226904" y="6033184"/>
            <a:ext cx="6420679" cy="646331"/>
          </a:xfrm>
          <a:prstGeom prst="rect">
            <a:avLst/>
          </a:prstGeom>
          <a:noFill/>
        </p:spPr>
        <p:txBody>
          <a:bodyPr wrap="square" rtlCol="0">
            <a:spAutoFit/>
          </a:bodyPr>
          <a:lstStyle/>
          <a:p>
            <a:r>
              <a:rPr lang="en-US" dirty="0"/>
              <a:t>*Disclaimer: I am not a biologist/immunologist, I don’t play one on TV and I did not stay in a Holiday Inn Express last night.</a:t>
            </a:r>
          </a:p>
        </p:txBody>
      </p:sp>
      <p:pic>
        <p:nvPicPr>
          <p:cNvPr id="24580" name="Picture 4" descr="The Role of T-Cells in Cancer">
            <a:extLst>
              <a:ext uri="{FF2B5EF4-FFF2-40B4-BE49-F238E27FC236}">
                <a16:creationId xmlns:a16="http://schemas.microsoft.com/office/drawing/2014/main" id="{4E9D3A93-0DD1-744D-9F40-8B29FAF54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49" y="437322"/>
            <a:ext cx="3533430" cy="2650532"/>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Adaptive NK cell - Wikipedia">
            <a:extLst>
              <a:ext uri="{FF2B5EF4-FFF2-40B4-BE49-F238E27FC236}">
                <a16:creationId xmlns:a16="http://schemas.microsoft.com/office/drawing/2014/main" id="{FE7C336F-BD63-1449-97A6-457912085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846" y="318101"/>
            <a:ext cx="3851965" cy="288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21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93E6C76-AC2E-E946-BC7F-C1F22325E2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81" t="11900" b="29572"/>
          <a:stretch/>
        </p:blipFill>
        <p:spPr bwMode="auto">
          <a:xfrm>
            <a:off x="8818015" y="1804588"/>
            <a:ext cx="3034749" cy="43268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BBEAF66-C15F-1C4E-BD98-E314F9F4AC20}"/>
              </a:ext>
            </a:extLst>
          </p:cNvPr>
          <p:cNvSpPr/>
          <p:nvPr/>
        </p:nvSpPr>
        <p:spPr>
          <a:xfrm>
            <a:off x="10535478" y="2279374"/>
            <a:ext cx="1020418" cy="10204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C768ABE-EE43-454D-877B-5396998FBA5E}"/>
              </a:ext>
            </a:extLst>
          </p:cNvPr>
          <p:cNvSpPr txBox="1"/>
          <p:nvPr/>
        </p:nvSpPr>
        <p:spPr>
          <a:xfrm>
            <a:off x="10335389" y="1424689"/>
            <a:ext cx="1820868" cy="369332"/>
          </a:xfrm>
          <a:prstGeom prst="rect">
            <a:avLst/>
          </a:prstGeom>
          <a:noFill/>
        </p:spPr>
        <p:txBody>
          <a:bodyPr wrap="square" rtlCol="0">
            <a:spAutoFit/>
          </a:bodyPr>
          <a:lstStyle/>
          <a:p>
            <a:r>
              <a:rPr lang="en-US" dirty="0"/>
              <a:t>Whoa, sneaky!</a:t>
            </a:r>
          </a:p>
        </p:txBody>
      </p:sp>
      <p:sp>
        <p:nvSpPr>
          <p:cNvPr id="3" name="Slide Number Placeholder 2">
            <a:extLst>
              <a:ext uri="{FF2B5EF4-FFF2-40B4-BE49-F238E27FC236}">
                <a16:creationId xmlns:a16="http://schemas.microsoft.com/office/drawing/2014/main" id="{A07B1D65-ECC4-1E40-A843-44D67BBC03E9}"/>
              </a:ext>
            </a:extLst>
          </p:cNvPr>
          <p:cNvSpPr>
            <a:spLocks noGrp="1"/>
          </p:cNvSpPr>
          <p:nvPr>
            <p:ph type="sldNum" sz="quarter" idx="12"/>
          </p:nvPr>
        </p:nvSpPr>
        <p:spPr/>
        <p:txBody>
          <a:bodyPr/>
          <a:lstStyle/>
          <a:p>
            <a:fld id="{2783F66E-3142-CD45-B80F-97911C7718E1}" type="slidenum">
              <a:rPr lang="en-US" smtClean="0"/>
              <a:t>10</a:t>
            </a:fld>
            <a:endParaRPr lang="en-US"/>
          </a:p>
        </p:txBody>
      </p:sp>
      <p:sp>
        <p:nvSpPr>
          <p:cNvPr id="10" name="Title 1">
            <a:extLst>
              <a:ext uri="{FF2B5EF4-FFF2-40B4-BE49-F238E27FC236}">
                <a16:creationId xmlns:a16="http://schemas.microsoft.com/office/drawing/2014/main" id="{23527FA6-12AB-0F4B-B98F-CA625414C11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Important receptors/ligands</a:t>
            </a:r>
          </a:p>
        </p:txBody>
      </p:sp>
    </p:spTree>
    <p:extLst>
      <p:ext uri="{BB962C8B-B14F-4D97-AF65-F5344CB8AC3E}">
        <p14:creationId xmlns:p14="http://schemas.microsoft.com/office/powerpoint/2010/main" val="3443393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CA6A0E-AFB6-FF4A-A595-78E65989F861}"/>
              </a:ext>
            </a:extLst>
          </p:cNvPr>
          <p:cNvPicPr>
            <a:picLocks noChangeAspect="1"/>
          </p:cNvPicPr>
          <p:nvPr/>
        </p:nvPicPr>
        <p:blipFill>
          <a:blip r:embed="rId2"/>
          <a:stretch>
            <a:fillRect/>
          </a:stretch>
        </p:blipFill>
        <p:spPr>
          <a:xfrm>
            <a:off x="206716" y="1897354"/>
            <a:ext cx="8460210" cy="4828124"/>
          </a:xfrm>
          <a:prstGeom prst="rect">
            <a:avLst/>
          </a:prstGeom>
        </p:spPr>
      </p:pic>
      <p:pic>
        <p:nvPicPr>
          <p:cNvPr id="9" name="Picture 2">
            <a:extLst>
              <a:ext uri="{FF2B5EF4-FFF2-40B4-BE49-F238E27FC236}">
                <a16:creationId xmlns:a16="http://schemas.microsoft.com/office/drawing/2014/main" id="{993E6C76-AC2E-E946-BC7F-C1F22325E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781" t="11900" b="29572"/>
          <a:stretch/>
        </p:blipFill>
        <p:spPr bwMode="auto">
          <a:xfrm>
            <a:off x="8818015" y="1804588"/>
            <a:ext cx="3034749" cy="43268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BBEAF66-C15F-1C4E-BD98-E314F9F4AC20}"/>
              </a:ext>
            </a:extLst>
          </p:cNvPr>
          <p:cNvSpPr/>
          <p:nvPr/>
        </p:nvSpPr>
        <p:spPr>
          <a:xfrm>
            <a:off x="10535478" y="2279374"/>
            <a:ext cx="1020418" cy="10204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C768ABE-EE43-454D-877B-5396998FBA5E}"/>
              </a:ext>
            </a:extLst>
          </p:cNvPr>
          <p:cNvSpPr txBox="1"/>
          <p:nvPr/>
        </p:nvSpPr>
        <p:spPr>
          <a:xfrm>
            <a:off x="10335389" y="1424689"/>
            <a:ext cx="1820868" cy="369332"/>
          </a:xfrm>
          <a:prstGeom prst="rect">
            <a:avLst/>
          </a:prstGeom>
          <a:noFill/>
        </p:spPr>
        <p:txBody>
          <a:bodyPr wrap="square" rtlCol="0">
            <a:spAutoFit/>
          </a:bodyPr>
          <a:lstStyle/>
          <a:p>
            <a:r>
              <a:rPr lang="en-US" dirty="0"/>
              <a:t>Whoa, sneaky!</a:t>
            </a:r>
          </a:p>
        </p:txBody>
      </p:sp>
      <p:sp>
        <p:nvSpPr>
          <p:cNvPr id="12" name="Rectangle 11">
            <a:extLst>
              <a:ext uri="{FF2B5EF4-FFF2-40B4-BE49-F238E27FC236}">
                <a16:creationId xmlns:a16="http://schemas.microsoft.com/office/drawing/2014/main" id="{1ED1850C-662B-1046-A52F-2C64F90F981D}"/>
              </a:ext>
            </a:extLst>
          </p:cNvPr>
          <p:cNvSpPr/>
          <p:nvPr/>
        </p:nvSpPr>
        <p:spPr>
          <a:xfrm>
            <a:off x="55626" y="3801207"/>
            <a:ext cx="8460209" cy="16984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29A2EC7-A8EA-1E4A-B958-65A8C602E0BA}"/>
              </a:ext>
            </a:extLst>
          </p:cNvPr>
          <p:cNvSpPr>
            <a:spLocks noGrp="1"/>
          </p:cNvSpPr>
          <p:nvPr>
            <p:ph type="sldNum" sz="quarter" idx="12"/>
          </p:nvPr>
        </p:nvSpPr>
        <p:spPr/>
        <p:txBody>
          <a:bodyPr/>
          <a:lstStyle/>
          <a:p>
            <a:fld id="{2783F66E-3142-CD45-B80F-97911C7718E1}" type="slidenum">
              <a:rPr lang="en-US" smtClean="0"/>
              <a:t>11</a:t>
            </a:fld>
            <a:endParaRPr lang="en-US"/>
          </a:p>
        </p:txBody>
      </p:sp>
      <p:sp>
        <p:nvSpPr>
          <p:cNvPr id="16" name="Title 1">
            <a:extLst>
              <a:ext uri="{FF2B5EF4-FFF2-40B4-BE49-F238E27FC236}">
                <a16:creationId xmlns:a16="http://schemas.microsoft.com/office/drawing/2014/main" id="{6FD94C06-497C-9549-8AAB-5AB364AD9C0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Important receptors/ligands</a:t>
            </a:r>
          </a:p>
        </p:txBody>
      </p:sp>
    </p:spTree>
    <p:extLst>
      <p:ext uri="{BB962C8B-B14F-4D97-AF65-F5344CB8AC3E}">
        <p14:creationId xmlns:p14="http://schemas.microsoft.com/office/powerpoint/2010/main" val="104069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C333-9C0A-9C48-BAAE-4639C4631C9A}"/>
              </a:ext>
            </a:extLst>
          </p:cNvPr>
          <p:cNvSpPr>
            <a:spLocks noGrp="1"/>
          </p:cNvSpPr>
          <p:nvPr>
            <p:ph type="title"/>
          </p:nvPr>
        </p:nvSpPr>
        <p:spPr/>
        <p:txBody>
          <a:bodyPr/>
          <a:lstStyle/>
          <a:p>
            <a:r>
              <a:rPr lang="en-US" dirty="0"/>
              <a:t>Immunoediting</a:t>
            </a:r>
          </a:p>
        </p:txBody>
      </p:sp>
      <p:pic>
        <p:nvPicPr>
          <p:cNvPr id="11265" name="Picture 1" descr="page8image32283760">
            <a:extLst>
              <a:ext uri="{FF2B5EF4-FFF2-40B4-BE49-F238E27FC236}">
                <a16:creationId xmlns:a16="http://schemas.microsoft.com/office/drawing/2014/main" id="{9C9A9F1B-FE71-D144-AEB9-89CA34A55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705" y="808383"/>
            <a:ext cx="7370547" cy="5873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8D0B07-9CD4-8B4B-ABD8-79DC9DD91925}"/>
              </a:ext>
            </a:extLst>
          </p:cNvPr>
          <p:cNvSpPr txBox="1"/>
          <p:nvPr/>
        </p:nvSpPr>
        <p:spPr>
          <a:xfrm>
            <a:off x="304800" y="1895060"/>
            <a:ext cx="4161183" cy="2585323"/>
          </a:xfrm>
          <a:prstGeom prst="rect">
            <a:avLst/>
          </a:prstGeom>
          <a:noFill/>
        </p:spPr>
        <p:txBody>
          <a:bodyPr wrap="square" rtlCol="0">
            <a:spAutoFit/>
          </a:bodyPr>
          <a:lstStyle/>
          <a:p>
            <a:r>
              <a:rPr lang="en-US" dirty="0"/>
              <a:t>Three Phase Process</a:t>
            </a:r>
          </a:p>
          <a:p>
            <a:pPr marL="342900" indent="-342900">
              <a:buAutoNum type="arabicPeriod"/>
            </a:pPr>
            <a:r>
              <a:rPr lang="en-US" b="1" dirty="0"/>
              <a:t>Elimination </a:t>
            </a:r>
            <a:r>
              <a:rPr lang="en-US" dirty="0"/>
              <a:t>– abnormal/malignant cells are recognized and eliminated</a:t>
            </a:r>
          </a:p>
          <a:p>
            <a:pPr marL="342900" indent="-342900">
              <a:buAutoNum type="arabicPeriod"/>
            </a:pPr>
            <a:r>
              <a:rPr lang="en-US" b="1" dirty="0"/>
              <a:t>Equilibrium</a:t>
            </a:r>
            <a:r>
              <a:rPr lang="en-US" dirty="0"/>
              <a:t> – strong/best cells survive but remain under control by immune system</a:t>
            </a:r>
          </a:p>
          <a:p>
            <a:pPr marL="342900" indent="-342900">
              <a:buAutoNum type="arabicPeriod"/>
            </a:pPr>
            <a:r>
              <a:rPr lang="en-US" b="1" dirty="0"/>
              <a:t>Escape</a:t>
            </a:r>
            <a:r>
              <a:rPr lang="en-US" dirty="0"/>
              <a:t> – even weak cells survive and proliferate, immune system is dominated by inhibitory responses</a:t>
            </a:r>
          </a:p>
        </p:txBody>
      </p:sp>
      <p:sp>
        <p:nvSpPr>
          <p:cNvPr id="5" name="TextBox 4">
            <a:extLst>
              <a:ext uri="{FF2B5EF4-FFF2-40B4-BE49-F238E27FC236}">
                <a16:creationId xmlns:a16="http://schemas.microsoft.com/office/drawing/2014/main" id="{198AF35F-68BA-3A40-BC51-76382D400800}"/>
              </a:ext>
            </a:extLst>
          </p:cNvPr>
          <p:cNvSpPr txBox="1"/>
          <p:nvPr/>
        </p:nvSpPr>
        <p:spPr>
          <a:xfrm>
            <a:off x="530087" y="5645426"/>
            <a:ext cx="359133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Immune escape is one of the hallmarks of cancer</a:t>
            </a:r>
          </a:p>
        </p:txBody>
      </p:sp>
      <p:sp>
        <p:nvSpPr>
          <p:cNvPr id="6" name="Slide Number Placeholder 5">
            <a:extLst>
              <a:ext uri="{FF2B5EF4-FFF2-40B4-BE49-F238E27FC236}">
                <a16:creationId xmlns:a16="http://schemas.microsoft.com/office/drawing/2014/main" id="{339C0EB8-0B44-C243-BCA9-7435240E88CF}"/>
              </a:ext>
            </a:extLst>
          </p:cNvPr>
          <p:cNvSpPr>
            <a:spLocks noGrp="1"/>
          </p:cNvSpPr>
          <p:nvPr>
            <p:ph type="sldNum" sz="quarter" idx="12"/>
          </p:nvPr>
        </p:nvSpPr>
        <p:spPr/>
        <p:txBody>
          <a:bodyPr/>
          <a:lstStyle/>
          <a:p>
            <a:fld id="{2783F66E-3142-CD45-B80F-97911C7718E1}" type="slidenum">
              <a:rPr lang="en-US" smtClean="0"/>
              <a:t>12</a:t>
            </a:fld>
            <a:endParaRPr lang="en-US"/>
          </a:p>
        </p:txBody>
      </p:sp>
    </p:spTree>
    <p:extLst>
      <p:ext uri="{BB962C8B-B14F-4D97-AF65-F5344CB8AC3E}">
        <p14:creationId xmlns:p14="http://schemas.microsoft.com/office/powerpoint/2010/main" val="163729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3063-FBBD-B04E-8409-D60D8EB2BA21}"/>
              </a:ext>
            </a:extLst>
          </p:cNvPr>
          <p:cNvSpPr>
            <a:spLocks noGrp="1"/>
          </p:cNvSpPr>
          <p:nvPr>
            <p:ph type="title"/>
          </p:nvPr>
        </p:nvSpPr>
        <p:spPr>
          <a:xfrm>
            <a:off x="2282687" y="136525"/>
            <a:ext cx="10515600" cy="1325563"/>
          </a:xfrm>
        </p:spPr>
        <p:txBody>
          <a:bodyPr/>
          <a:lstStyle/>
          <a:p>
            <a:r>
              <a:rPr lang="en-US" dirty="0"/>
              <a:t>Natural Killer cells (NK cells)</a:t>
            </a:r>
          </a:p>
        </p:txBody>
      </p:sp>
      <p:sp>
        <p:nvSpPr>
          <p:cNvPr id="3" name="Content Placeholder 2">
            <a:extLst>
              <a:ext uri="{FF2B5EF4-FFF2-40B4-BE49-F238E27FC236}">
                <a16:creationId xmlns:a16="http://schemas.microsoft.com/office/drawing/2014/main" id="{B700ACD6-41E6-8745-9DFA-14C87BFB1522}"/>
              </a:ext>
            </a:extLst>
          </p:cNvPr>
          <p:cNvSpPr>
            <a:spLocks noGrp="1"/>
          </p:cNvSpPr>
          <p:nvPr>
            <p:ph sz="half" idx="1"/>
          </p:nvPr>
        </p:nvSpPr>
        <p:spPr/>
        <p:txBody>
          <a:bodyPr>
            <a:normAutofit/>
          </a:bodyPr>
          <a:lstStyle/>
          <a:p>
            <a:pPr lvl="1"/>
            <a:r>
              <a:rPr lang="en-US" dirty="0"/>
              <a:t>Lack antigen specific receptors</a:t>
            </a:r>
          </a:p>
          <a:p>
            <a:pPr lvl="1"/>
            <a:r>
              <a:rPr lang="en-US" dirty="0"/>
              <a:t>Considered part of the innate response</a:t>
            </a:r>
          </a:p>
          <a:p>
            <a:pPr lvl="1"/>
            <a:r>
              <a:rPr lang="en-US" dirty="0"/>
              <a:t>Similar function to Cytotoxic T-cells</a:t>
            </a:r>
          </a:p>
          <a:p>
            <a:pPr lvl="1"/>
            <a:r>
              <a:rPr lang="en-US" dirty="0"/>
              <a:t>Play a key role in immune surveillance and killing of tumor cells </a:t>
            </a:r>
          </a:p>
          <a:p>
            <a:pPr lvl="1"/>
            <a:r>
              <a:rPr lang="en-US" dirty="0"/>
              <a:t>Looks for cytokines signaling, stress induced ligands and </a:t>
            </a:r>
            <a:r>
              <a:rPr lang="en-US" b="1" dirty="0"/>
              <a:t>LACK</a:t>
            </a:r>
            <a:r>
              <a:rPr lang="en-US" dirty="0"/>
              <a:t> of MHC as indication of altered self</a:t>
            </a:r>
          </a:p>
        </p:txBody>
      </p:sp>
      <p:sp>
        <p:nvSpPr>
          <p:cNvPr id="5" name="Slide Number Placeholder 4">
            <a:extLst>
              <a:ext uri="{FF2B5EF4-FFF2-40B4-BE49-F238E27FC236}">
                <a16:creationId xmlns:a16="http://schemas.microsoft.com/office/drawing/2014/main" id="{A8488646-EA89-F647-A296-3FF7F7483A7A}"/>
              </a:ext>
            </a:extLst>
          </p:cNvPr>
          <p:cNvSpPr>
            <a:spLocks noGrp="1"/>
          </p:cNvSpPr>
          <p:nvPr>
            <p:ph type="sldNum" sz="quarter" idx="12"/>
          </p:nvPr>
        </p:nvSpPr>
        <p:spPr/>
        <p:txBody>
          <a:bodyPr/>
          <a:lstStyle/>
          <a:p>
            <a:fld id="{2783F66E-3142-CD45-B80F-97911C7718E1}" type="slidenum">
              <a:rPr lang="en-US" smtClean="0"/>
              <a:t>13</a:t>
            </a:fld>
            <a:endParaRPr lang="en-US"/>
          </a:p>
        </p:txBody>
      </p:sp>
      <p:pic>
        <p:nvPicPr>
          <p:cNvPr id="22530" name="Picture 2" descr="page10image32219472">
            <a:extLst>
              <a:ext uri="{FF2B5EF4-FFF2-40B4-BE49-F238E27FC236}">
                <a16:creationId xmlns:a16="http://schemas.microsoft.com/office/drawing/2014/main" id="{7BDFC687-B152-E947-A24A-7EA2503D3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022" y="1199486"/>
            <a:ext cx="3257274" cy="560361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29C7D06A-B664-6A42-9601-D4DBCCBEB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78" y="121546"/>
            <a:ext cx="1762718"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90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3063-FBBD-B04E-8409-D60D8EB2BA21}"/>
              </a:ext>
            </a:extLst>
          </p:cNvPr>
          <p:cNvSpPr>
            <a:spLocks noGrp="1"/>
          </p:cNvSpPr>
          <p:nvPr>
            <p:ph type="title"/>
          </p:nvPr>
        </p:nvSpPr>
        <p:spPr>
          <a:xfrm>
            <a:off x="838200" y="136525"/>
            <a:ext cx="10515600" cy="1325563"/>
          </a:xfrm>
        </p:spPr>
        <p:txBody>
          <a:bodyPr/>
          <a:lstStyle/>
          <a:p>
            <a:r>
              <a:rPr lang="en-US" dirty="0"/>
              <a:t>Natural Killer T-Cells (NKT cells)</a:t>
            </a:r>
          </a:p>
        </p:txBody>
      </p:sp>
      <p:sp>
        <p:nvSpPr>
          <p:cNvPr id="3" name="Content Placeholder 2">
            <a:extLst>
              <a:ext uri="{FF2B5EF4-FFF2-40B4-BE49-F238E27FC236}">
                <a16:creationId xmlns:a16="http://schemas.microsoft.com/office/drawing/2014/main" id="{B700ACD6-41E6-8745-9DFA-14C87BFB1522}"/>
              </a:ext>
            </a:extLst>
          </p:cNvPr>
          <p:cNvSpPr>
            <a:spLocks noGrp="1"/>
          </p:cNvSpPr>
          <p:nvPr>
            <p:ph sz="half" idx="1"/>
          </p:nvPr>
        </p:nvSpPr>
        <p:spPr>
          <a:xfrm>
            <a:off x="533400" y="1825625"/>
            <a:ext cx="5181600" cy="4351338"/>
          </a:xfrm>
        </p:spPr>
        <p:txBody>
          <a:bodyPr>
            <a:normAutofit/>
          </a:bodyPr>
          <a:lstStyle/>
          <a:p>
            <a:pPr lvl="1"/>
            <a:r>
              <a:rPr lang="en-US" dirty="0"/>
              <a:t>Essentially the love child of NK cells and Cytotoxic T-cells</a:t>
            </a:r>
          </a:p>
          <a:p>
            <a:pPr lvl="1"/>
            <a:r>
              <a:rPr lang="en-US" dirty="0"/>
              <a:t>Functions as part of both the innate and adaptive immune systems to play a key role in immune surveillance</a:t>
            </a:r>
          </a:p>
          <a:p>
            <a:pPr lvl="1"/>
            <a:r>
              <a:rPr lang="en-US" dirty="0"/>
              <a:t>Has an antigen specific receptor</a:t>
            </a:r>
          </a:p>
          <a:p>
            <a:pPr lvl="1"/>
            <a:r>
              <a:rPr lang="en-US" dirty="0"/>
              <a:t>But also express molecular markers associated with NK cells</a:t>
            </a:r>
          </a:p>
          <a:p>
            <a:pPr lvl="1"/>
            <a:r>
              <a:rPr lang="en-US" dirty="0"/>
              <a:t>Make up approximately 1% of peripheral blood T-cells </a:t>
            </a:r>
          </a:p>
        </p:txBody>
      </p:sp>
      <p:sp>
        <p:nvSpPr>
          <p:cNvPr id="5" name="Slide Number Placeholder 4">
            <a:extLst>
              <a:ext uri="{FF2B5EF4-FFF2-40B4-BE49-F238E27FC236}">
                <a16:creationId xmlns:a16="http://schemas.microsoft.com/office/drawing/2014/main" id="{A8488646-EA89-F647-A296-3FF7F7483A7A}"/>
              </a:ext>
            </a:extLst>
          </p:cNvPr>
          <p:cNvSpPr>
            <a:spLocks noGrp="1"/>
          </p:cNvSpPr>
          <p:nvPr>
            <p:ph type="sldNum" sz="quarter" idx="12"/>
          </p:nvPr>
        </p:nvSpPr>
        <p:spPr/>
        <p:txBody>
          <a:bodyPr/>
          <a:lstStyle/>
          <a:p>
            <a:fld id="{2783F66E-3142-CD45-B80F-97911C7718E1}" type="slidenum">
              <a:rPr lang="en-US" smtClean="0"/>
              <a:t>14</a:t>
            </a:fld>
            <a:endParaRPr lang="en-US"/>
          </a:p>
        </p:txBody>
      </p:sp>
      <p:pic>
        <p:nvPicPr>
          <p:cNvPr id="23554" name="Picture 2" descr="Biomedicines | Free Full-Text | The Role of Type I and Type II NKT Cells in  Materno-Fetal Immunity | HTML">
            <a:extLst>
              <a:ext uri="{FF2B5EF4-FFF2-40B4-BE49-F238E27FC236}">
                <a16:creationId xmlns:a16="http://schemas.microsoft.com/office/drawing/2014/main" id="{14F0903F-6463-0D48-981C-94FC2FDFC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5500" y="1483518"/>
            <a:ext cx="6388148" cy="3890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1E6C5C8-D87A-F749-9DAD-21596AB2A246}"/>
              </a:ext>
            </a:extLst>
          </p:cNvPr>
          <p:cNvSpPr txBox="1"/>
          <p:nvPr/>
        </p:nvSpPr>
        <p:spPr>
          <a:xfrm>
            <a:off x="7391400" y="6459865"/>
            <a:ext cx="3859696" cy="261610"/>
          </a:xfrm>
          <a:prstGeom prst="rect">
            <a:avLst/>
          </a:prstGeom>
          <a:noFill/>
        </p:spPr>
        <p:txBody>
          <a:bodyPr wrap="square">
            <a:spAutoFit/>
          </a:bodyPr>
          <a:lstStyle/>
          <a:p>
            <a:r>
              <a:rPr lang="en-US" sz="1100" dirty="0"/>
              <a:t>https://</a:t>
            </a:r>
            <a:r>
              <a:rPr lang="en-US" sz="1100" dirty="0" err="1"/>
              <a:t>www.mdpi.com</a:t>
            </a:r>
            <a:r>
              <a:rPr lang="en-US" sz="1100" dirty="0"/>
              <a:t>/2227-9059/9/12/1901/htm</a:t>
            </a:r>
          </a:p>
        </p:txBody>
      </p:sp>
    </p:spTree>
    <p:extLst>
      <p:ext uri="{BB962C8B-B14F-4D97-AF65-F5344CB8AC3E}">
        <p14:creationId xmlns:p14="http://schemas.microsoft.com/office/powerpoint/2010/main" val="43184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D7F2F-77E3-4043-AFD4-516E917E139A}"/>
              </a:ext>
            </a:extLst>
          </p:cNvPr>
          <p:cNvSpPr>
            <a:spLocks noGrp="1"/>
          </p:cNvSpPr>
          <p:nvPr>
            <p:ph type="title"/>
          </p:nvPr>
        </p:nvSpPr>
        <p:spPr/>
        <p:txBody>
          <a:bodyPr/>
          <a:lstStyle/>
          <a:p>
            <a:r>
              <a:rPr lang="en-US" dirty="0"/>
              <a:t>Immunotherapies</a:t>
            </a:r>
          </a:p>
        </p:txBody>
      </p:sp>
      <p:sp>
        <p:nvSpPr>
          <p:cNvPr id="3" name="Content Placeholder 2">
            <a:extLst>
              <a:ext uri="{FF2B5EF4-FFF2-40B4-BE49-F238E27FC236}">
                <a16:creationId xmlns:a16="http://schemas.microsoft.com/office/drawing/2014/main" id="{91798C9F-48C8-B549-ADB6-91A6A9334DE2}"/>
              </a:ext>
            </a:extLst>
          </p:cNvPr>
          <p:cNvSpPr>
            <a:spLocks noGrp="1"/>
          </p:cNvSpPr>
          <p:nvPr>
            <p:ph idx="1"/>
          </p:nvPr>
        </p:nvSpPr>
        <p:spPr>
          <a:xfrm>
            <a:off x="838200" y="1825625"/>
            <a:ext cx="6291470" cy="4351338"/>
          </a:xfrm>
        </p:spPr>
        <p:txBody>
          <a:bodyPr/>
          <a:lstStyle/>
          <a:p>
            <a:endParaRPr lang="en-US" dirty="0"/>
          </a:p>
          <a:p>
            <a:pPr marL="0" indent="0">
              <a:buNone/>
            </a:pPr>
            <a:r>
              <a:rPr lang="en-US" dirty="0"/>
              <a:t>”Reversing immune escape” and stimulating an appropriate immune response</a:t>
            </a:r>
          </a:p>
          <a:p>
            <a:r>
              <a:rPr lang="en-US" dirty="0"/>
              <a:t>Immune checkpoint inhibitor</a:t>
            </a:r>
          </a:p>
          <a:p>
            <a:r>
              <a:rPr lang="en-US" dirty="0"/>
              <a:t>Engineered T-cells</a:t>
            </a:r>
          </a:p>
          <a:p>
            <a:r>
              <a:rPr lang="en-US" dirty="0"/>
              <a:t>Cancer vaccines</a:t>
            </a:r>
          </a:p>
        </p:txBody>
      </p:sp>
      <p:pic>
        <p:nvPicPr>
          <p:cNvPr id="12289" name="Picture 1" descr="page13image32065360">
            <a:extLst>
              <a:ext uri="{FF2B5EF4-FFF2-40B4-BE49-F238E27FC236}">
                <a16:creationId xmlns:a16="http://schemas.microsoft.com/office/drawing/2014/main" id="{30BD7E11-8972-0348-AB99-90A91FE18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0643" y="970193"/>
            <a:ext cx="4383157" cy="54858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78C8D83-9772-304F-A3AF-DE107E07AEA8}"/>
              </a:ext>
            </a:extLst>
          </p:cNvPr>
          <p:cNvSpPr>
            <a:spLocks noGrp="1"/>
          </p:cNvSpPr>
          <p:nvPr>
            <p:ph type="sldNum" sz="quarter" idx="12"/>
          </p:nvPr>
        </p:nvSpPr>
        <p:spPr/>
        <p:txBody>
          <a:bodyPr/>
          <a:lstStyle/>
          <a:p>
            <a:fld id="{2783F66E-3142-CD45-B80F-97911C7718E1}" type="slidenum">
              <a:rPr lang="en-US" smtClean="0"/>
              <a:t>15</a:t>
            </a:fld>
            <a:endParaRPr lang="en-US"/>
          </a:p>
        </p:txBody>
      </p:sp>
    </p:spTree>
    <p:extLst>
      <p:ext uri="{BB962C8B-B14F-4D97-AF65-F5344CB8AC3E}">
        <p14:creationId xmlns:p14="http://schemas.microsoft.com/office/powerpoint/2010/main" val="3465070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BCAC-E23C-2247-8846-8142BD3CFC57}"/>
              </a:ext>
            </a:extLst>
          </p:cNvPr>
          <p:cNvSpPr>
            <a:spLocks noGrp="1"/>
          </p:cNvSpPr>
          <p:nvPr>
            <p:ph type="title"/>
          </p:nvPr>
        </p:nvSpPr>
        <p:spPr/>
        <p:txBody>
          <a:bodyPr/>
          <a:lstStyle/>
          <a:p>
            <a:r>
              <a:rPr lang="en-US" dirty="0"/>
              <a:t>Immunotherapies</a:t>
            </a:r>
          </a:p>
        </p:txBody>
      </p:sp>
      <p:pic>
        <p:nvPicPr>
          <p:cNvPr id="4" name="Online Media 3" descr="Tumour immunology and immunotherapy">
            <a:hlinkClick r:id="" action="ppaction://media"/>
            <a:extLst>
              <a:ext uri="{FF2B5EF4-FFF2-40B4-BE49-F238E27FC236}">
                <a16:creationId xmlns:a16="http://schemas.microsoft.com/office/drawing/2014/main" id="{FD7A5D5B-2049-5D41-ACB5-D48E19F1C9AF}"/>
              </a:ext>
            </a:extLst>
          </p:cNvPr>
          <p:cNvPicPr>
            <a:picLocks noRot="1" noChangeAspect="1"/>
          </p:cNvPicPr>
          <p:nvPr>
            <a:videoFile r:link="rId1"/>
          </p:nvPr>
        </p:nvPicPr>
        <p:blipFill>
          <a:blip r:embed="rId4"/>
          <a:stretch>
            <a:fillRect/>
          </a:stretch>
        </p:blipFill>
        <p:spPr>
          <a:xfrm>
            <a:off x="1747962" y="1579593"/>
            <a:ext cx="8696075" cy="4913282"/>
          </a:xfrm>
          <a:prstGeom prst="rect">
            <a:avLst/>
          </a:prstGeom>
        </p:spPr>
      </p:pic>
      <p:sp>
        <p:nvSpPr>
          <p:cNvPr id="5" name="Slide Number Placeholder 4">
            <a:extLst>
              <a:ext uri="{FF2B5EF4-FFF2-40B4-BE49-F238E27FC236}">
                <a16:creationId xmlns:a16="http://schemas.microsoft.com/office/drawing/2014/main" id="{9C59BE98-70DB-8747-94E7-3C62E1F8E212}"/>
              </a:ext>
            </a:extLst>
          </p:cNvPr>
          <p:cNvSpPr>
            <a:spLocks noGrp="1"/>
          </p:cNvSpPr>
          <p:nvPr>
            <p:ph type="sldNum" sz="quarter" idx="12"/>
          </p:nvPr>
        </p:nvSpPr>
        <p:spPr/>
        <p:txBody>
          <a:bodyPr/>
          <a:lstStyle/>
          <a:p>
            <a:fld id="{2783F66E-3142-CD45-B80F-97911C7718E1}" type="slidenum">
              <a:rPr lang="en-US" smtClean="0"/>
              <a:t>16</a:t>
            </a:fld>
            <a:endParaRPr lang="en-US"/>
          </a:p>
        </p:txBody>
      </p:sp>
    </p:spTree>
    <p:extLst>
      <p:ext uri="{BB962C8B-B14F-4D97-AF65-F5344CB8AC3E}">
        <p14:creationId xmlns:p14="http://schemas.microsoft.com/office/powerpoint/2010/main" val="34821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57D3-9410-EE48-A606-DF27A79708BA}"/>
              </a:ext>
            </a:extLst>
          </p:cNvPr>
          <p:cNvSpPr>
            <a:spLocks noGrp="1"/>
          </p:cNvSpPr>
          <p:nvPr>
            <p:ph type="title"/>
          </p:nvPr>
        </p:nvSpPr>
        <p:spPr/>
        <p:txBody>
          <a:bodyPr/>
          <a:lstStyle/>
          <a:p>
            <a:r>
              <a:rPr lang="en-US" dirty="0"/>
              <a:t>Immune checkpoint blockade</a:t>
            </a:r>
            <a:br>
              <a:rPr lang="en-US" dirty="0"/>
            </a:br>
            <a:r>
              <a:rPr lang="en-US" dirty="0"/>
              <a:t>monoclonal antibodies  (</a:t>
            </a:r>
            <a:r>
              <a:rPr lang="en-US" dirty="0" err="1"/>
              <a:t>mAB</a:t>
            </a:r>
            <a:r>
              <a:rPr lang="en-US" dirty="0"/>
              <a:t>)</a:t>
            </a:r>
          </a:p>
        </p:txBody>
      </p:sp>
      <p:pic>
        <p:nvPicPr>
          <p:cNvPr id="4" name="Online Media 3" descr="Immunology wars: Monoclonal antibodies">
            <a:hlinkClick r:id="" action="ppaction://media"/>
            <a:extLst>
              <a:ext uri="{FF2B5EF4-FFF2-40B4-BE49-F238E27FC236}">
                <a16:creationId xmlns:a16="http://schemas.microsoft.com/office/drawing/2014/main" id="{952B5513-A244-144B-818A-97681911D622}"/>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5" name="Slide Number Placeholder 4">
            <a:extLst>
              <a:ext uri="{FF2B5EF4-FFF2-40B4-BE49-F238E27FC236}">
                <a16:creationId xmlns:a16="http://schemas.microsoft.com/office/drawing/2014/main" id="{FFA27E28-1D7A-A34A-9602-85D149369B7A}"/>
              </a:ext>
            </a:extLst>
          </p:cNvPr>
          <p:cNvSpPr>
            <a:spLocks noGrp="1"/>
          </p:cNvSpPr>
          <p:nvPr>
            <p:ph type="sldNum" sz="quarter" idx="12"/>
          </p:nvPr>
        </p:nvSpPr>
        <p:spPr/>
        <p:txBody>
          <a:bodyPr/>
          <a:lstStyle/>
          <a:p>
            <a:fld id="{2783F66E-3142-CD45-B80F-97911C7718E1}" type="slidenum">
              <a:rPr lang="en-US" smtClean="0"/>
              <a:t>17</a:t>
            </a:fld>
            <a:endParaRPr lang="en-US"/>
          </a:p>
        </p:txBody>
      </p:sp>
    </p:spTree>
    <p:extLst>
      <p:ext uri="{BB962C8B-B14F-4D97-AF65-F5344CB8AC3E}">
        <p14:creationId xmlns:p14="http://schemas.microsoft.com/office/powerpoint/2010/main" val="17864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D378-B373-704E-975B-CC23F8D4B117}"/>
              </a:ext>
            </a:extLst>
          </p:cNvPr>
          <p:cNvSpPr>
            <a:spLocks noGrp="1"/>
          </p:cNvSpPr>
          <p:nvPr>
            <p:ph type="title"/>
          </p:nvPr>
        </p:nvSpPr>
        <p:spPr/>
        <p:txBody>
          <a:bodyPr/>
          <a:lstStyle/>
          <a:p>
            <a:r>
              <a:rPr lang="en-US" dirty="0"/>
              <a:t>Monoclonal antibodies</a:t>
            </a:r>
          </a:p>
        </p:txBody>
      </p:sp>
      <p:pic>
        <p:nvPicPr>
          <p:cNvPr id="13313" name="Picture 1" descr="page14image32171152">
            <a:extLst>
              <a:ext uri="{FF2B5EF4-FFF2-40B4-BE49-F238E27FC236}">
                <a16:creationId xmlns:a16="http://schemas.microsoft.com/office/drawing/2014/main" id="{53CE9D0C-3355-FA4F-8B13-F9CBEAFF18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21101"/>
            <a:ext cx="5850930" cy="5381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5CF54D-8867-9242-8AEB-7A803F01648E}"/>
              </a:ext>
            </a:extLst>
          </p:cNvPr>
          <p:cNvSpPr txBox="1"/>
          <p:nvPr/>
        </p:nvSpPr>
        <p:spPr>
          <a:xfrm>
            <a:off x="7354956" y="2228671"/>
            <a:ext cx="3800061" cy="1477328"/>
          </a:xfrm>
          <a:prstGeom prst="rect">
            <a:avLst/>
          </a:prstGeom>
          <a:noFill/>
        </p:spPr>
        <p:txBody>
          <a:bodyPr wrap="square" rtlCol="0">
            <a:spAutoFit/>
          </a:bodyPr>
          <a:lstStyle/>
          <a:p>
            <a:r>
              <a:rPr lang="en-US" dirty="0"/>
              <a:t>In addition to targeting inhibitory receptors, monoclonal antibodies can also be used against other receptors, such as HER2 (an epidermal growth factor receptor) in breast cancer.</a:t>
            </a:r>
          </a:p>
        </p:txBody>
      </p:sp>
      <p:sp>
        <p:nvSpPr>
          <p:cNvPr id="5" name="Slide Number Placeholder 4">
            <a:extLst>
              <a:ext uri="{FF2B5EF4-FFF2-40B4-BE49-F238E27FC236}">
                <a16:creationId xmlns:a16="http://schemas.microsoft.com/office/drawing/2014/main" id="{CCB1CF3C-400F-2A43-B513-0215CF1BB061}"/>
              </a:ext>
            </a:extLst>
          </p:cNvPr>
          <p:cNvSpPr>
            <a:spLocks noGrp="1"/>
          </p:cNvSpPr>
          <p:nvPr>
            <p:ph type="sldNum" sz="quarter" idx="12"/>
          </p:nvPr>
        </p:nvSpPr>
        <p:spPr/>
        <p:txBody>
          <a:bodyPr/>
          <a:lstStyle/>
          <a:p>
            <a:fld id="{2783F66E-3142-CD45-B80F-97911C7718E1}" type="slidenum">
              <a:rPr lang="en-US" smtClean="0"/>
              <a:t>18</a:t>
            </a:fld>
            <a:endParaRPr lang="en-US"/>
          </a:p>
        </p:txBody>
      </p:sp>
    </p:spTree>
    <p:extLst>
      <p:ext uri="{BB962C8B-B14F-4D97-AF65-F5344CB8AC3E}">
        <p14:creationId xmlns:p14="http://schemas.microsoft.com/office/powerpoint/2010/main" val="2277299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A8C3-69CB-9646-A1C4-73EEE9A720EE}"/>
              </a:ext>
            </a:extLst>
          </p:cNvPr>
          <p:cNvSpPr>
            <a:spLocks noGrp="1"/>
          </p:cNvSpPr>
          <p:nvPr>
            <p:ph type="title"/>
          </p:nvPr>
        </p:nvSpPr>
        <p:spPr/>
        <p:txBody>
          <a:bodyPr/>
          <a:lstStyle/>
          <a:p>
            <a:r>
              <a:rPr lang="en-US" dirty="0"/>
              <a:t>Adoptively transferred and Engineered T-cells</a:t>
            </a:r>
          </a:p>
        </p:txBody>
      </p:sp>
      <p:pic>
        <p:nvPicPr>
          <p:cNvPr id="15362" name="Picture 2" descr="page17image32468352">
            <a:extLst>
              <a:ext uri="{FF2B5EF4-FFF2-40B4-BE49-F238E27FC236}">
                <a16:creationId xmlns:a16="http://schemas.microsoft.com/office/drawing/2014/main" id="{07A28653-FE8D-8448-9F0A-05C662728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9097" y="1425645"/>
            <a:ext cx="4475922" cy="45706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31A6EA-B5E9-784A-9AE3-07B358F4C385}"/>
              </a:ext>
            </a:extLst>
          </p:cNvPr>
          <p:cNvSpPr txBox="1"/>
          <p:nvPr/>
        </p:nvSpPr>
        <p:spPr>
          <a:xfrm>
            <a:off x="6096000" y="6169709"/>
            <a:ext cx="6096000" cy="646331"/>
          </a:xfrm>
          <a:prstGeom prst="rect">
            <a:avLst/>
          </a:prstGeom>
          <a:noFill/>
        </p:spPr>
        <p:txBody>
          <a:bodyPr wrap="square">
            <a:spAutoFit/>
          </a:bodyPr>
          <a:lstStyle/>
          <a:p>
            <a:r>
              <a:rPr lang="en-US" sz="1800" b="1" dirty="0">
                <a:effectLst/>
                <a:latin typeface="Calibri" panose="020F0502020204030204" pitchFamily="34" charset="0"/>
              </a:rPr>
              <a:t>C</a:t>
            </a:r>
            <a:r>
              <a:rPr lang="en-US" sz="1800" dirty="0">
                <a:effectLst/>
                <a:latin typeface="Calibri" panose="020F0502020204030204" pitchFamily="34" charset="0"/>
              </a:rPr>
              <a:t>himeric </a:t>
            </a:r>
            <a:r>
              <a:rPr lang="en-US" sz="1800" b="1" dirty="0">
                <a:effectLst/>
                <a:latin typeface="Calibri" panose="020F0502020204030204" pitchFamily="34" charset="0"/>
              </a:rPr>
              <a:t>a</a:t>
            </a:r>
            <a:r>
              <a:rPr lang="en-US" sz="1800" dirty="0">
                <a:effectLst/>
                <a:latin typeface="Calibri" panose="020F0502020204030204" pitchFamily="34" charset="0"/>
              </a:rPr>
              <a:t>ntigen </a:t>
            </a:r>
            <a:r>
              <a:rPr lang="en-US" sz="1800" b="1" dirty="0">
                <a:effectLst/>
                <a:latin typeface="Calibri" panose="020F0502020204030204" pitchFamily="34" charset="0"/>
              </a:rPr>
              <a:t>r</a:t>
            </a:r>
            <a:r>
              <a:rPr lang="en-US" sz="1800" dirty="0">
                <a:effectLst/>
                <a:latin typeface="Calibri" panose="020F0502020204030204" pitchFamily="34" charset="0"/>
              </a:rPr>
              <a:t>eceptor (CAR) is essentially a BCR domain fused to TCR signal transduction machinery </a:t>
            </a:r>
            <a:endParaRPr lang="en-US" dirty="0">
              <a:effectLst/>
            </a:endParaRPr>
          </a:p>
        </p:txBody>
      </p:sp>
      <p:sp>
        <p:nvSpPr>
          <p:cNvPr id="11" name="TextBox 10">
            <a:extLst>
              <a:ext uri="{FF2B5EF4-FFF2-40B4-BE49-F238E27FC236}">
                <a16:creationId xmlns:a16="http://schemas.microsoft.com/office/drawing/2014/main" id="{7CECE729-3859-424D-87F8-162AA9EB5B9B}"/>
              </a:ext>
            </a:extLst>
          </p:cNvPr>
          <p:cNvSpPr txBox="1"/>
          <p:nvPr/>
        </p:nvSpPr>
        <p:spPr>
          <a:xfrm>
            <a:off x="198784" y="4838081"/>
            <a:ext cx="5897216" cy="1661993"/>
          </a:xfrm>
          <a:prstGeom prst="rect">
            <a:avLst/>
          </a:prstGeom>
          <a:noFill/>
        </p:spPr>
        <p:txBody>
          <a:bodyPr wrap="square">
            <a:spAutoFit/>
          </a:bodyPr>
          <a:lstStyle/>
          <a:p>
            <a:r>
              <a:rPr lang="en-US" sz="1600" dirty="0">
                <a:effectLst/>
                <a:latin typeface="Calibri" panose="020F0502020204030204" pitchFamily="34" charset="0"/>
              </a:rPr>
              <a:t>Tumor-specific T cells can be expanded and reintroduced into patients (in some cases after being transfected with modifications)</a:t>
            </a:r>
          </a:p>
          <a:p>
            <a:endParaRPr lang="en-US" sz="1400" dirty="0">
              <a:latin typeface="Calibri" panose="020F0502020204030204" pitchFamily="34" charset="0"/>
            </a:endParaRPr>
          </a:p>
          <a:p>
            <a:pPr marL="342900" indent="-342900">
              <a:buFont typeface="+mj-lt"/>
              <a:buAutoNum type="arabicPeriod"/>
            </a:pPr>
            <a:r>
              <a:rPr lang="en-US" sz="1400" dirty="0">
                <a:latin typeface="Calibri" panose="020F0502020204030204" pitchFamily="34" charset="0"/>
              </a:rPr>
              <a:t>Cells taken from tumor, tumor draining nodes, blood</a:t>
            </a:r>
          </a:p>
          <a:p>
            <a:pPr marL="342900" indent="-342900">
              <a:buFont typeface="+mj-lt"/>
              <a:buAutoNum type="arabicPeriod"/>
            </a:pPr>
            <a:r>
              <a:rPr lang="en-US" sz="1400" dirty="0">
                <a:effectLst/>
                <a:latin typeface="Calibri" panose="020F0502020204030204" pitchFamily="34" charset="0"/>
              </a:rPr>
              <a:t>Expanded ex vivo using cytokines to “reenergize” the T-cell</a:t>
            </a:r>
          </a:p>
          <a:p>
            <a:pPr marL="342900" indent="-342900">
              <a:buFont typeface="+mj-lt"/>
              <a:buAutoNum type="arabicPeriod"/>
            </a:pPr>
            <a:r>
              <a:rPr lang="en-US" sz="1400" dirty="0">
                <a:latin typeface="Calibri" panose="020F0502020204030204" pitchFamily="34" charset="0"/>
              </a:rPr>
              <a:t>Patient depleted of lymphocytes to create a nice for modified T-cells</a:t>
            </a:r>
          </a:p>
          <a:p>
            <a:pPr marL="342900" indent="-342900">
              <a:buFont typeface="+mj-lt"/>
              <a:buAutoNum type="arabicPeriod"/>
            </a:pPr>
            <a:r>
              <a:rPr lang="en-US" sz="1400" dirty="0">
                <a:effectLst/>
                <a:latin typeface="Calibri" panose="020F0502020204030204" pitchFamily="34" charset="0"/>
              </a:rPr>
              <a:t>T-cells inject</a:t>
            </a:r>
            <a:r>
              <a:rPr lang="en-US" sz="1400" dirty="0">
                <a:latin typeface="Calibri" panose="020F0502020204030204" pitchFamily="34" charset="0"/>
              </a:rPr>
              <a:t>ed back into the patient </a:t>
            </a:r>
            <a:r>
              <a:rPr lang="en-US" sz="1400" dirty="0">
                <a:effectLst/>
                <a:latin typeface="Calibri" panose="020F0502020204030204" pitchFamily="34" charset="0"/>
              </a:rPr>
              <a:t> </a:t>
            </a:r>
            <a:endParaRPr lang="en-US" sz="1400" dirty="0">
              <a:effectLst/>
            </a:endParaRPr>
          </a:p>
        </p:txBody>
      </p:sp>
      <p:sp>
        <p:nvSpPr>
          <p:cNvPr id="8" name="Slide Number Placeholder 7">
            <a:extLst>
              <a:ext uri="{FF2B5EF4-FFF2-40B4-BE49-F238E27FC236}">
                <a16:creationId xmlns:a16="http://schemas.microsoft.com/office/drawing/2014/main" id="{99F4012D-96C0-2045-AE71-3D39E66BC8CB}"/>
              </a:ext>
            </a:extLst>
          </p:cNvPr>
          <p:cNvSpPr>
            <a:spLocks noGrp="1"/>
          </p:cNvSpPr>
          <p:nvPr>
            <p:ph type="sldNum" sz="quarter" idx="12"/>
          </p:nvPr>
        </p:nvSpPr>
        <p:spPr/>
        <p:txBody>
          <a:bodyPr/>
          <a:lstStyle/>
          <a:p>
            <a:fld id="{2783F66E-3142-CD45-B80F-97911C7718E1}" type="slidenum">
              <a:rPr lang="en-US" smtClean="0"/>
              <a:t>19</a:t>
            </a:fld>
            <a:endParaRPr lang="en-US"/>
          </a:p>
        </p:txBody>
      </p:sp>
      <p:pic>
        <p:nvPicPr>
          <p:cNvPr id="9" name="Picture 8">
            <a:extLst>
              <a:ext uri="{FF2B5EF4-FFF2-40B4-BE49-F238E27FC236}">
                <a16:creationId xmlns:a16="http://schemas.microsoft.com/office/drawing/2014/main" id="{F452C359-9D20-844A-843D-FCFCC8B02D23}"/>
              </a:ext>
            </a:extLst>
          </p:cNvPr>
          <p:cNvPicPr>
            <a:picLocks noChangeAspect="1"/>
          </p:cNvPicPr>
          <p:nvPr/>
        </p:nvPicPr>
        <p:blipFill>
          <a:blip r:embed="rId3"/>
          <a:stretch>
            <a:fillRect/>
          </a:stretch>
        </p:blipFill>
        <p:spPr>
          <a:xfrm>
            <a:off x="1207329" y="1323703"/>
            <a:ext cx="3128989" cy="3514378"/>
          </a:xfrm>
          <a:prstGeom prst="rect">
            <a:avLst/>
          </a:prstGeom>
        </p:spPr>
      </p:pic>
    </p:spTree>
    <p:extLst>
      <p:ext uri="{BB962C8B-B14F-4D97-AF65-F5344CB8AC3E}">
        <p14:creationId xmlns:p14="http://schemas.microsoft.com/office/powerpoint/2010/main" val="267582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E378-B2AE-3142-B42C-DD0D28609DAC}"/>
              </a:ext>
            </a:extLst>
          </p:cNvPr>
          <p:cNvSpPr>
            <a:spLocks noGrp="1"/>
          </p:cNvSpPr>
          <p:nvPr>
            <p:ph type="title"/>
          </p:nvPr>
        </p:nvSpPr>
        <p:spPr/>
        <p:txBody>
          <a:bodyPr/>
          <a:lstStyle/>
          <a:p>
            <a:r>
              <a:rPr lang="en-US" dirty="0"/>
              <a:t>Innate versus Adaptive Immune Responses</a:t>
            </a:r>
          </a:p>
        </p:txBody>
      </p:sp>
      <p:pic>
        <p:nvPicPr>
          <p:cNvPr id="1025" name="Picture 1" descr="page8image32374784">
            <a:extLst>
              <a:ext uri="{FF2B5EF4-FFF2-40B4-BE49-F238E27FC236}">
                <a16:creationId xmlns:a16="http://schemas.microsoft.com/office/drawing/2014/main" id="{2DAF8C87-6A3A-1242-BB7D-3A3134DDD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45" y="4013020"/>
            <a:ext cx="7983879" cy="27084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0image32106448">
            <a:extLst>
              <a:ext uri="{FF2B5EF4-FFF2-40B4-BE49-F238E27FC236}">
                <a16:creationId xmlns:a16="http://schemas.microsoft.com/office/drawing/2014/main" id="{FF53BEB2-DEF9-8E4A-B09B-BFE62E1BB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557" y="1690689"/>
            <a:ext cx="4050198" cy="2932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4E3CC6-29E4-2347-8E98-45F582C8EB1C}"/>
              </a:ext>
            </a:extLst>
          </p:cNvPr>
          <p:cNvSpPr txBox="1"/>
          <p:nvPr/>
        </p:nvSpPr>
        <p:spPr>
          <a:xfrm>
            <a:off x="741672" y="1873252"/>
            <a:ext cx="6823438" cy="1200329"/>
          </a:xfrm>
          <a:prstGeom prst="rect">
            <a:avLst/>
          </a:prstGeom>
          <a:noFill/>
        </p:spPr>
        <p:txBody>
          <a:bodyPr wrap="square" rtlCol="0">
            <a:spAutoFit/>
          </a:bodyPr>
          <a:lstStyle/>
          <a:p>
            <a:r>
              <a:rPr lang="en-US" sz="2400" dirty="0"/>
              <a:t>Immune System is comprised of two main systems:</a:t>
            </a:r>
          </a:p>
          <a:p>
            <a:pPr marL="285750" indent="-285750">
              <a:buFont typeface="Arial" panose="020B0604020202020204" pitchFamily="34" charset="0"/>
              <a:buChar char="•"/>
            </a:pPr>
            <a:r>
              <a:rPr lang="en-US" sz="2400" dirty="0"/>
              <a:t>Innate (faster &amp; general response)</a:t>
            </a:r>
          </a:p>
          <a:p>
            <a:pPr marL="285750" indent="-285750">
              <a:buFont typeface="Arial" panose="020B0604020202020204" pitchFamily="34" charset="0"/>
              <a:buChar char="•"/>
            </a:pPr>
            <a:r>
              <a:rPr lang="en-US" sz="2400" dirty="0"/>
              <a:t>Adaptive (slower &amp; specific response)</a:t>
            </a:r>
          </a:p>
        </p:txBody>
      </p:sp>
      <p:sp>
        <p:nvSpPr>
          <p:cNvPr id="6" name="Slide Number Placeholder 5">
            <a:extLst>
              <a:ext uri="{FF2B5EF4-FFF2-40B4-BE49-F238E27FC236}">
                <a16:creationId xmlns:a16="http://schemas.microsoft.com/office/drawing/2014/main" id="{A310F6CE-AC17-5149-8D84-E7CAA7C0299B}"/>
              </a:ext>
            </a:extLst>
          </p:cNvPr>
          <p:cNvSpPr>
            <a:spLocks noGrp="1"/>
          </p:cNvSpPr>
          <p:nvPr>
            <p:ph type="sldNum" sz="quarter" idx="12"/>
          </p:nvPr>
        </p:nvSpPr>
        <p:spPr/>
        <p:txBody>
          <a:bodyPr/>
          <a:lstStyle/>
          <a:p>
            <a:fld id="{2783F66E-3142-CD45-B80F-97911C7718E1}" type="slidenum">
              <a:rPr lang="en-US" smtClean="0"/>
              <a:t>2</a:t>
            </a:fld>
            <a:endParaRPr lang="en-US"/>
          </a:p>
        </p:txBody>
      </p:sp>
    </p:spTree>
    <p:extLst>
      <p:ext uri="{BB962C8B-B14F-4D97-AF65-F5344CB8AC3E}">
        <p14:creationId xmlns:p14="http://schemas.microsoft.com/office/powerpoint/2010/main" val="1746733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5F85-2EDB-FE4B-A3BA-AEFD99D31065}"/>
              </a:ext>
            </a:extLst>
          </p:cNvPr>
          <p:cNvSpPr>
            <a:spLocks noGrp="1"/>
          </p:cNvSpPr>
          <p:nvPr>
            <p:ph type="title"/>
          </p:nvPr>
        </p:nvSpPr>
        <p:spPr/>
        <p:txBody>
          <a:bodyPr/>
          <a:lstStyle/>
          <a:p>
            <a:r>
              <a:rPr lang="en-US" dirty="0"/>
              <a:t>Engineered T-cells (CAR-T)</a:t>
            </a:r>
          </a:p>
        </p:txBody>
      </p:sp>
      <p:pic>
        <p:nvPicPr>
          <p:cNvPr id="14337" name="Picture 1" descr="page17image32467104">
            <a:extLst>
              <a:ext uri="{FF2B5EF4-FFF2-40B4-BE49-F238E27FC236}">
                <a16:creationId xmlns:a16="http://schemas.microsoft.com/office/drawing/2014/main" id="{34E6B81E-4783-7D42-B074-ADA4D4323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487" y="1484244"/>
            <a:ext cx="9303026" cy="527369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B50E65B-0515-D749-9C9C-C54C12509707}"/>
              </a:ext>
            </a:extLst>
          </p:cNvPr>
          <p:cNvSpPr>
            <a:spLocks noGrp="1"/>
          </p:cNvSpPr>
          <p:nvPr>
            <p:ph type="sldNum" sz="quarter" idx="12"/>
          </p:nvPr>
        </p:nvSpPr>
        <p:spPr/>
        <p:txBody>
          <a:bodyPr/>
          <a:lstStyle/>
          <a:p>
            <a:fld id="{2783F66E-3142-CD45-B80F-97911C7718E1}" type="slidenum">
              <a:rPr lang="en-US" smtClean="0"/>
              <a:t>20</a:t>
            </a:fld>
            <a:endParaRPr lang="en-US"/>
          </a:p>
        </p:txBody>
      </p:sp>
    </p:spTree>
    <p:extLst>
      <p:ext uri="{BB962C8B-B14F-4D97-AF65-F5344CB8AC3E}">
        <p14:creationId xmlns:p14="http://schemas.microsoft.com/office/powerpoint/2010/main" val="1085533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04AD3-69D3-AE4D-A348-F45983E76BD7}"/>
              </a:ext>
            </a:extLst>
          </p:cNvPr>
          <p:cNvSpPr>
            <a:spLocks noGrp="1"/>
          </p:cNvSpPr>
          <p:nvPr>
            <p:ph type="title"/>
          </p:nvPr>
        </p:nvSpPr>
        <p:spPr/>
        <p:txBody>
          <a:bodyPr/>
          <a:lstStyle/>
          <a:p>
            <a:r>
              <a:rPr lang="en-US" dirty="0"/>
              <a:t>Cancer Vaccines</a:t>
            </a:r>
          </a:p>
        </p:txBody>
      </p:sp>
      <p:sp>
        <p:nvSpPr>
          <p:cNvPr id="6" name="Slide Number Placeholder 5">
            <a:extLst>
              <a:ext uri="{FF2B5EF4-FFF2-40B4-BE49-F238E27FC236}">
                <a16:creationId xmlns:a16="http://schemas.microsoft.com/office/drawing/2014/main" id="{EB8F3704-84B8-2E4B-BED9-22BFE2536AA5}"/>
              </a:ext>
            </a:extLst>
          </p:cNvPr>
          <p:cNvSpPr>
            <a:spLocks noGrp="1"/>
          </p:cNvSpPr>
          <p:nvPr>
            <p:ph type="sldNum" sz="quarter" idx="12"/>
          </p:nvPr>
        </p:nvSpPr>
        <p:spPr/>
        <p:txBody>
          <a:bodyPr/>
          <a:lstStyle/>
          <a:p>
            <a:fld id="{2783F66E-3142-CD45-B80F-97911C7718E1}" type="slidenum">
              <a:rPr lang="en-US" smtClean="0"/>
              <a:t>21</a:t>
            </a:fld>
            <a:endParaRPr lang="en-US"/>
          </a:p>
        </p:txBody>
      </p:sp>
      <p:pic>
        <p:nvPicPr>
          <p:cNvPr id="7" name="Picture 6">
            <a:extLst>
              <a:ext uri="{FF2B5EF4-FFF2-40B4-BE49-F238E27FC236}">
                <a16:creationId xmlns:a16="http://schemas.microsoft.com/office/drawing/2014/main" id="{17E1FA14-ABC8-B04D-A37B-E1DE09CC95BE}"/>
              </a:ext>
            </a:extLst>
          </p:cNvPr>
          <p:cNvPicPr>
            <a:picLocks noChangeAspect="1"/>
          </p:cNvPicPr>
          <p:nvPr/>
        </p:nvPicPr>
        <p:blipFill>
          <a:blip r:embed="rId2"/>
          <a:stretch>
            <a:fillRect/>
          </a:stretch>
        </p:blipFill>
        <p:spPr>
          <a:xfrm>
            <a:off x="206215" y="1290233"/>
            <a:ext cx="11389437" cy="5202296"/>
          </a:xfrm>
          <a:prstGeom prst="rect">
            <a:avLst/>
          </a:prstGeom>
        </p:spPr>
      </p:pic>
      <p:sp>
        <p:nvSpPr>
          <p:cNvPr id="8" name="Rectangle 7">
            <a:extLst>
              <a:ext uri="{FF2B5EF4-FFF2-40B4-BE49-F238E27FC236}">
                <a16:creationId xmlns:a16="http://schemas.microsoft.com/office/drawing/2014/main" id="{D282B85F-DB6C-C542-9583-CE1DA3201AFB}"/>
              </a:ext>
            </a:extLst>
          </p:cNvPr>
          <p:cNvSpPr/>
          <p:nvPr/>
        </p:nvSpPr>
        <p:spPr>
          <a:xfrm>
            <a:off x="11251096" y="5989983"/>
            <a:ext cx="344556" cy="366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672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249D-DA23-9F47-BD53-A3FD3771D799}"/>
              </a:ext>
            </a:extLst>
          </p:cNvPr>
          <p:cNvSpPr>
            <a:spLocks noGrp="1"/>
          </p:cNvSpPr>
          <p:nvPr>
            <p:ph type="title"/>
          </p:nvPr>
        </p:nvSpPr>
        <p:spPr/>
        <p:txBody>
          <a:bodyPr/>
          <a:lstStyle/>
          <a:p>
            <a:r>
              <a:rPr lang="en-US" dirty="0"/>
              <a:t>Vaccine Pipeline</a:t>
            </a:r>
          </a:p>
        </p:txBody>
      </p:sp>
      <p:sp>
        <p:nvSpPr>
          <p:cNvPr id="4" name="Slide Number Placeholder 3">
            <a:extLst>
              <a:ext uri="{FF2B5EF4-FFF2-40B4-BE49-F238E27FC236}">
                <a16:creationId xmlns:a16="http://schemas.microsoft.com/office/drawing/2014/main" id="{FAF81050-7B37-7F4C-AC5F-915557FF61AF}"/>
              </a:ext>
            </a:extLst>
          </p:cNvPr>
          <p:cNvSpPr>
            <a:spLocks noGrp="1"/>
          </p:cNvSpPr>
          <p:nvPr>
            <p:ph type="sldNum" sz="quarter" idx="12"/>
          </p:nvPr>
        </p:nvSpPr>
        <p:spPr/>
        <p:txBody>
          <a:bodyPr/>
          <a:lstStyle/>
          <a:p>
            <a:fld id="{2783F66E-3142-CD45-B80F-97911C7718E1}" type="slidenum">
              <a:rPr lang="en-US" smtClean="0"/>
              <a:t>22</a:t>
            </a:fld>
            <a:endParaRPr lang="en-US"/>
          </a:p>
        </p:txBody>
      </p:sp>
      <p:pic>
        <p:nvPicPr>
          <p:cNvPr id="16386" name="Picture 2">
            <a:extLst>
              <a:ext uri="{FF2B5EF4-FFF2-40B4-BE49-F238E27FC236}">
                <a16:creationId xmlns:a16="http://schemas.microsoft.com/office/drawing/2014/main" id="{7267E955-A6F8-294E-B7CF-C418003F3E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961"/>
          <a:stretch/>
        </p:blipFill>
        <p:spPr bwMode="auto">
          <a:xfrm>
            <a:off x="1091596" y="1376114"/>
            <a:ext cx="10008807" cy="511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906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A9E14-9411-E34E-976B-945972D804D0}"/>
              </a:ext>
            </a:extLst>
          </p:cNvPr>
          <p:cNvSpPr>
            <a:spLocks noGrp="1"/>
          </p:cNvSpPr>
          <p:nvPr>
            <p:ph type="title"/>
          </p:nvPr>
        </p:nvSpPr>
        <p:spPr/>
        <p:txBody>
          <a:bodyPr/>
          <a:lstStyle/>
          <a:p>
            <a:r>
              <a:rPr lang="en-US" dirty="0"/>
              <a:t>Key decisions</a:t>
            </a:r>
          </a:p>
        </p:txBody>
      </p:sp>
      <p:sp>
        <p:nvSpPr>
          <p:cNvPr id="4" name="Slide Number Placeholder 3">
            <a:extLst>
              <a:ext uri="{FF2B5EF4-FFF2-40B4-BE49-F238E27FC236}">
                <a16:creationId xmlns:a16="http://schemas.microsoft.com/office/drawing/2014/main" id="{721A7F7C-F549-CD49-ACD8-E995C04F4435}"/>
              </a:ext>
            </a:extLst>
          </p:cNvPr>
          <p:cNvSpPr>
            <a:spLocks noGrp="1"/>
          </p:cNvSpPr>
          <p:nvPr>
            <p:ph type="sldNum" sz="quarter" idx="12"/>
          </p:nvPr>
        </p:nvSpPr>
        <p:spPr/>
        <p:txBody>
          <a:bodyPr/>
          <a:lstStyle/>
          <a:p>
            <a:fld id="{2783F66E-3142-CD45-B80F-97911C7718E1}" type="slidenum">
              <a:rPr lang="en-US" smtClean="0"/>
              <a:t>23</a:t>
            </a:fld>
            <a:endParaRPr lang="en-US"/>
          </a:p>
        </p:txBody>
      </p:sp>
      <p:pic>
        <p:nvPicPr>
          <p:cNvPr id="7" name="Picture 4">
            <a:extLst>
              <a:ext uri="{FF2B5EF4-FFF2-40B4-BE49-F238E27FC236}">
                <a16:creationId xmlns:a16="http://schemas.microsoft.com/office/drawing/2014/main" id="{A35DD634-A53F-3D4C-90A1-FED59927F6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005"/>
          <a:stretch/>
        </p:blipFill>
        <p:spPr bwMode="auto">
          <a:xfrm>
            <a:off x="1381464" y="1459109"/>
            <a:ext cx="9429072" cy="464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291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8791-7715-3F4C-AF0B-5C9B9DA75329}"/>
              </a:ext>
            </a:extLst>
          </p:cNvPr>
          <p:cNvSpPr>
            <a:spLocks noGrp="1"/>
          </p:cNvSpPr>
          <p:nvPr>
            <p:ph type="title"/>
          </p:nvPr>
        </p:nvSpPr>
        <p:spPr/>
        <p:txBody>
          <a:bodyPr>
            <a:normAutofit/>
          </a:bodyPr>
          <a:lstStyle/>
          <a:p>
            <a:r>
              <a:rPr lang="en-US" sz="3600" dirty="0"/>
              <a:t>Cancer vaccines do increase T-cell diversity/responses</a:t>
            </a:r>
          </a:p>
        </p:txBody>
      </p:sp>
      <p:sp>
        <p:nvSpPr>
          <p:cNvPr id="4" name="Slide Number Placeholder 3">
            <a:extLst>
              <a:ext uri="{FF2B5EF4-FFF2-40B4-BE49-F238E27FC236}">
                <a16:creationId xmlns:a16="http://schemas.microsoft.com/office/drawing/2014/main" id="{FA06DC30-DAA0-5446-8FA0-8363F175C3A3}"/>
              </a:ext>
            </a:extLst>
          </p:cNvPr>
          <p:cNvSpPr>
            <a:spLocks noGrp="1"/>
          </p:cNvSpPr>
          <p:nvPr>
            <p:ph type="sldNum" sz="quarter" idx="12"/>
          </p:nvPr>
        </p:nvSpPr>
        <p:spPr/>
        <p:txBody>
          <a:bodyPr/>
          <a:lstStyle/>
          <a:p>
            <a:fld id="{2783F66E-3142-CD45-B80F-97911C7718E1}" type="slidenum">
              <a:rPr lang="en-US" smtClean="0"/>
              <a:t>24</a:t>
            </a:fld>
            <a:endParaRPr lang="en-US"/>
          </a:p>
        </p:txBody>
      </p:sp>
      <p:pic>
        <p:nvPicPr>
          <p:cNvPr id="17410" name="Picture 2">
            <a:extLst>
              <a:ext uri="{FF2B5EF4-FFF2-40B4-BE49-F238E27FC236}">
                <a16:creationId xmlns:a16="http://schemas.microsoft.com/office/drawing/2014/main" id="{E0373B01-D723-B74E-B4CA-E0489B09F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991" y="1327091"/>
            <a:ext cx="8358809" cy="545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1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8791-7715-3F4C-AF0B-5C9B9DA75329}"/>
              </a:ext>
            </a:extLst>
          </p:cNvPr>
          <p:cNvSpPr>
            <a:spLocks noGrp="1"/>
          </p:cNvSpPr>
          <p:nvPr>
            <p:ph type="title"/>
          </p:nvPr>
        </p:nvSpPr>
        <p:spPr/>
        <p:txBody>
          <a:bodyPr>
            <a:normAutofit/>
          </a:bodyPr>
          <a:lstStyle/>
          <a:p>
            <a:r>
              <a:rPr lang="en-US" sz="3600" dirty="0"/>
              <a:t>Cancer vaccines do increase T-cell diversity/responses</a:t>
            </a:r>
          </a:p>
        </p:txBody>
      </p:sp>
      <p:sp>
        <p:nvSpPr>
          <p:cNvPr id="4" name="Slide Number Placeholder 3">
            <a:extLst>
              <a:ext uri="{FF2B5EF4-FFF2-40B4-BE49-F238E27FC236}">
                <a16:creationId xmlns:a16="http://schemas.microsoft.com/office/drawing/2014/main" id="{FA06DC30-DAA0-5446-8FA0-8363F175C3A3}"/>
              </a:ext>
            </a:extLst>
          </p:cNvPr>
          <p:cNvSpPr>
            <a:spLocks noGrp="1"/>
          </p:cNvSpPr>
          <p:nvPr>
            <p:ph type="sldNum" sz="quarter" idx="12"/>
          </p:nvPr>
        </p:nvSpPr>
        <p:spPr/>
        <p:txBody>
          <a:bodyPr/>
          <a:lstStyle/>
          <a:p>
            <a:fld id="{2783F66E-3142-CD45-B80F-97911C7718E1}" type="slidenum">
              <a:rPr lang="en-US" smtClean="0"/>
              <a:t>25</a:t>
            </a:fld>
            <a:endParaRPr lang="en-US"/>
          </a:p>
        </p:txBody>
      </p:sp>
      <p:pic>
        <p:nvPicPr>
          <p:cNvPr id="17410" name="Picture 2">
            <a:extLst>
              <a:ext uri="{FF2B5EF4-FFF2-40B4-BE49-F238E27FC236}">
                <a16:creationId xmlns:a16="http://schemas.microsoft.com/office/drawing/2014/main" id="{E0373B01-D723-B74E-B4CA-E0489B09F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991" y="1406603"/>
            <a:ext cx="8358809" cy="545139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79B1417A-C1C5-3D42-A2CA-D769EBF06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951" y="2187536"/>
            <a:ext cx="8815457" cy="3675045"/>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Callout 2">
            <a:extLst>
              <a:ext uri="{FF2B5EF4-FFF2-40B4-BE49-F238E27FC236}">
                <a16:creationId xmlns:a16="http://schemas.microsoft.com/office/drawing/2014/main" id="{E61A6637-0902-1E4F-81F8-3BFFB860E5B6}"/>
              </a:ext>
            </a:extLst>
          </p:cNvPr>
          <p:cNvSpPr/>
          <p:nvPr/>
        </p:nvSpPr>
        <p:spPr>
          <a:xfrm>
            <a:off x="2570921" y="3034748"/>
            <a:ext cx="808383" cy="39425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788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8791-7715-3F4C-AF0B-5C9B9DA75329}"/>
              </a:ext>
            </a:extLst>
          </p:cNvPr>
          <p:cNvSpPr>
            <a:spLocks noGrp="1"/>
          </p:cNvSpPr>
          <p:nvPr>
            <p:ph type="title"/>
          </p:nvPr>
        </p:nvSpPr>
        <p:spPr/>
        <p:txBody>
          <a:bodyPr>
            <a:normAutofit/>
          </a:bodyPr>
          <a:lstStyle/>
          <a:p>
            <a:r>
              <a:rPr lang="en-US" sz="3600" dirty="0"/>
              <a:t>Cancer vaccines do increase T-cell diversity/responses</a:t>
            </a:r>
          </a:p>
        </p:txBody>
      </p:sp>
      <p:sp>
        <p:nvSpPr>
          <p:cNvPr id="4" name="Slide Number Placeholder 3">
            <a:extLst>
              <a:ext uri="{FF2B5EF4-FFF2-40B4-BE49-F238E27FC236}">
                <a16:creationId xmlns:a16="http://schemas.microsoft.com/office/drawing/2014/main" id="{FA06DC30-DAA0-5446-8FA0-8363F175C3A3}"/>
              </a:ext>
            </a:extLst>
          </p:cNvPr>
          <p:cNvSpPr>
            <a:spLocks noGrp="1"/>
          </p:cNvSpPr>
          <p:nvPr>
            <p:ph type="sldNum" sz="quarter" idx="12"/>
          </p:nvPr>
        </p:nvSpPr>
        <p:spPr/>
        <p:txBody>
          <a:bodyPr/>
          <a:lstStyle/>
          <a:p>
            <a:fld id="{2783F66E-3142-CD45-B80F-97911C7718E1}" type="slidenum">
              <a:rPr lang="en-US" smtClean="0"/>
              <a:t>26</a:t>
            </a:fld>
            <a:endParaRPr lang="en-US"/>
          </a:p>
        </p:txBody>
      </p:sp>
      <p:pic>
        <p:nvPicPr>
          <p:cNvPr id="17410" name="Picture 2">
            <a:extLst>
              <a:ext uri="{FF2B5EF4-FFF2-40B4-BE49-F238E27FC236}">
                <a16:creationId xmlns:a16="http://schemas.microsoft.com/office/drawing/2014/main" id="{E0373B01-D723-B74E-B4CA-E0489B09F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991" y="1327091"/>
            <a:ext cx="8358809" cy="5451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7D7215-56F6-B84A-88A7-C2FBA4B9825C}"/>
              </a:ext>
            </a:extLst>
          </p:cNvPr>
          <p:cNvSpPr txBox="1"/>
          <p:nvPr/>
        </p:nvSpPr>
        <p:spPr>
          <a:xfrm>
            <a:off x="9700591" y="4642816"/>
            <a:ext cx="2001078" cy="923330"/>
          </a:xfrm>
          <a:prstGeom prst="rect">
            <a:avLst/>
          </a:prstGeom>
          <a:noFill/>
        </p:spPr>
        <p:txBody>
          <a:bodyPr wrap="square" rtlCol="0">
            <a:spAutoFit/>
          </a:bodyPr>
          <a:lstStyle/>
          <a:p>
            <a:r>
              <a:rPr lang="en-US" dirty="0"/>
              <a:t>No improvement in survival metrics for glioblastoma trials</a:t>
            </a:r>
          </a:p>
        </p:txBody>
      </p:sp>
      <p:pic>
        <p:nvPicPr>
          <p:cNvPr id="6" name="Graphic 5" descr="Sad face outline with solid fill">
            <a:extLst>
              <a:ext uri="{FF2B5EF4-FFF2-40B4-BE49-F238E27FC236}">
                <a16:creationId xmlns:a16="http://schemas.microsoft.com/office/drawing/2014/main" id="{A9967D77-5564-1043-A386-CA8BA63C30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8278" y="3595589"/>
            <a:ext cx="914400" cy="914400"/>
          </a:xfrm>
          <a:prstGeom prst="rect">
            <a:avLst/>
          </a:prstGeom>
        </p:spPr>
      </p:pic>
    </p:spTree>
    <p:extLst>
      <p:ext uri="{BB962C8B-B14F-4D97-AF65-F5344CB8AC3E}">
        <p14:creationId xmlns:p14="http://schemas.microsoft.com/office/powerpoint/2010/main" val="1481237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701E-3C67-A248-8D52-D8A1870F22A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8B4FD8C-FE2A-3243-A064-DEBA7EF457BB}"/>
              </a:ext>
            </a:extLst>
          </p:cNvPr>
          <p:cNvSpPr>
            <a:spLocks noGrp="1"/>
          </p:cNvSpPr>
          <p:nvPr>
            <p:ph idx="1"/>
          </p:nvPr>
        </p:nvSpPr>
        <p:spPr/>
        <p:txBody>
          <a:bodyPr/>
          <a:lstStyle/>
          <a:p>
            <a:r>
              <a:rPr lang="en-US" dirty="0"/>
              <a:t>This is just the tip of the iceberg  when it comes to cancer immunology, there is so much more cool stuff to learn!</a:t>
            </a:r>
          </a:p>
          <a:p>
            <a:r>
              <a:rPr lang="en-US" dirty="0"/>
              <a:t>Immunotherapies have produced some of the greatest advancements in cancer treatment over the last decade, but there is still so much we don’t understand about how, why and when they work.</a:t>
            </a:r>
          </a:p>
          <a:p>
            <a:r>
              <a:rPr lang="en-US" dirty="0"/>
              <a:t>Given the recent advancements in mRNA vaccines, cancer vaccines seem promising but current results are mixed. </a:t>
            </a:r>
          </a:p>
        </p:txBody>
      </p:sp>
      <p:sp>
        <p:nvSpPr>
          <p:cNvPr id="4" name="Slide Number Placeholder 3">
            <a:extLst>
              <a:ext uri="{FF2B5EF4-FFF2-40B4-BE49-F238E27FC236}">
                <a16:creationId xmlns:a16="http://schemas.microsoft.com/office/drawing/2014/main" id="{26116FB6-E375-4047-81C0-D4A1843D89BB}"/>
              </a:ext>
            </a:extLst>
          </p:cNvPr>
          <p:cNvSpPr>
            <a:spLocks noGrp="1"/>
          </p:cNvSpPr>
          <p:nvPr>
            <p:ph type="sldNum" sz="quarter" idx="12"/>
          </p:nvPr>
        </p:nvSpPr>
        <p:spPr/>
        <p:txBody>
          <a:bodyPr/>
          <a:lstStyle/>
          <a:p>
            <a:fld id="{2783F66E-3142-CD45-B80F-97911C7718E1}" type="slidenum">
              <a:rPr lang="en-US" smtClean="0"/>
              <a:t>27</a:t>
            </a:fld>
            <a:endParaRPr lang="en-US"/>
          </a:p>
        </p:txBody>
      </p:sp>
    </p:spTree>
    <p:extLst>
      <p:ext uri="{BB962C8B-B14F-4D97-AF65-F5344CB8AC3E}">
        <p14:creationId xmlns:p14="http://schemas.microsoft.com/office/powerpoint/2010/main" val="2389826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B7D7-C590-5C45-9896-6585D333066A}"/>
              </a:ext>
            </a:extLst>
          </p:cNvPr>
          <p:cNvSpPr>
            <a:spLocks noGrp="1"/>
          </p:cNvSpPr>
          <p:nvPr>
            <p:ph type="title"/>
          </p:nvPr>
        </p:nvSpPr>
        <p:spPr/>
        <p:txBody>
          <a:bodyPr>
            <a:normAutofit/>
          </a:bodyPr>
          <a:lstStyle/>
          <a:p>
            <a:r>
              <a:rPr lang="en-US" sz="2800" dirty="0"/>
              <a:t>Suggested reading for popular science lovers and those who hate getting bogged down by gratuitous use of abbreviations </a:t>
            </a:r>
          </a:p>
        </p:txBody>
      </p:sp>
      <p:sp>
        <p:nvSpPr>
          <p:cNvPr id="4" name="Slide Number Placeholder 3">
            <a:extLst>
              <a:ext uri="{FF2B5EF4-FFF2-40B4-BE49-F238E27FC236}">
                <a16:creationId xmlns:a16="http://schemas.microsoft.com/office/drawing/2014/main" id="{62895B20-CC64-AA43-9E6C-6DA456089401}"/>
              </a:ext>
            </a:extLst>
          </p:cNvPr>
          <p:cNvSpPr>
            <a:spLocks noGrp="1"/>
          </p:cNvSpPr>
          <p:nvPr>
            <p:ph type="sldNum" sz="quarter" idx="12"/>
          </p:nvPr>
        </p:nvSpPr>
        <p:spPr/>
        <p:txBody>
          <a:bodyPr/>
          <a:lstStyle/>
          <a:p>
            <a:fld id="{2783F66E-3142-CD45-B80F-97911C7718E1}" type="slidenum">
              <a:rPr lang="en-US" smtClean="0"/>
              <a:t>28</a:t>
            </a:fld>
            <a:endParaRPr lang="en-US"/>
          </a:p>
        </p:txBody>
      </p:sp>
      <p:pic>
        <p:nvPicPr>
          <p:cNvPr id="20482" name="Picture 2" descr="An Elegant Defense: The Extraordinary New Science of the Immune System: A  Tale in Four Lives - Kindle edition by Richtel, Matt. Professional &amp;  Technical Kindle eBooks @ Amazon.com.">
            <a:extLst>
              <a:ext uri="{FF2B5EF4-FFF2-40B4-BE49-F238E27FC236}">
                <a16:creationId xmlns:a16="http://schemas.microsoft.com/office/drawing/2014/main" id="{BF4687F2-1D84-484F-AC18-4FFF13F38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805" y="1793875"/>
            <a:ext cx="3034046" cy="456247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mune: The new book from Kurzgesagt - a gorgeously illustrated deep dive into the immune system by [Philipp Dettmer]">
            <a:extLst>
              <a:ext uri="{FF2B5EF4-FFF2-40B4-BE49-F238E27FC236}">
                <a16:creationId xmlns:a16="http://schemas.microsoft.com/office/drawing/2014/main" id="{BBD840DB-A483-614C-8841-3C9E67014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241" y="1793875"/>
            <a:ext cx="3653679" cy="474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334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2830-A143-184D-A6F1-5935E2F51E0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9303549-24AF-8640-87F7-35D4B798D574}"/>
              </a:ext>
            </a:extLst>
          </p:cNvPr>
          <p:cNvSpPr>
            <a:spLocks noGrp="1"/>
          </p:cNvSpPr>
          <p:nvPr>
            <p:ph idx="1"/>
          </p:nvPr>
        </p:nvSpPr>
        <p:spPr/>
        <p:txBody>
          <a:bodyPr>
            <a:normAutofit fontScale="92500" lnSpcReduction="10000"/>
          </a:bodyPr>
          <a:lstStyle/>
          <a:p>
            <a:r>
              <a:rPr lang="en-US" dirty="0" err="1"/>
              <a:t>Kuby</a:t>
            </a:r>
            <a:r>
              <a:rPr lang="en-US" dirty="0"/>
              <a:t> Immunology 8</a:t>
            </a:r>
            <a:r>
              <a:rPr lang="en-US" baseline="30000" dirty="0"/>
              <a:t>th</a:t>
            </a:r>
            <a:r>
              <a:rPr lang="en-US" dirty="0"/>
              <a:t> Edition by Jenni Punt, Sharon </a:t>
            </a:r>
            <a:r>
              <a:rPr lang="en-US" dirty="0" err="1"/>
              <a:t>Stranford</a:t>
            </a:r>
            <a:r>
              <a:rPr lang="en-US" dirty="0"/>
              <a:t>, Patricia Jones and Judy Owen</a:t>
            </a:r>
          </a:p>
          <a:p>
            <a:r>
              <a:rPr lang="en-US" dirty="0"/>
              <a:t>Lectures slides from MCB408: Immunology taught by Dr. Beth </a:t>
            </a:r>
            <a:r>
              <a:rPr lang="en-US" dirty="0" err="1"/>
              <a:t>Stadtmueller</a:t>
            </a:r>
            <a:r>
              <a:rPr lang="en-US" dirty="0"/>
              <a:t> </a:t>
            </a:r>
          </a:p>
          <a:p>
            <a:r>
              <a:rPr lang="en-US" dirty="0"/>
              <a:t>Wikipedia </a:t>
            </a:r>
          </a:p>
          <a:p>
            <a:pPr lvl="1"/>
            <a:r>
              <a:rPr lang="en-US" dirty="0">
                <a:hlinkClick r:id="rId2"/>
              </a:rPr>
              <a:t>https://en.wikipedia.org/wiki/Major_histocompatibility_complex</a:t>
            </a:r>
            <a:endParaRPr lang="en-US" dirty="0"/>
          </a:p>
          <a:p>
            <a:pPr lvl="1"/>
            <a:r>
              <a:rPr lang="en-US" dirty="0">
                <a:hlinkClick r:id="rId3"/>
              </a:rPr>
              <a:t>https://en.wikipedia.org/wiki/Human_leukocyte_antigen</a:t>
            </a:r>
            <a:endParaRPr lang="en-US" dirty="0"/>
          </a:p>
          <a:p>
            <a:pPr lvl="1"/>
            <a:r>
              <a:rPr lang="en-US" dirty="0">
                <a:hlinkClick r:id="rId4"/>
              </a:rPr>
              <a:t>https://en.wikipedia.org/wiki/Chimeric_antigen_receptor_T_cell</a:t>
            </a:r>
            <a:endParaRPr lang="en-US" dirty="0"/>
          </a:p>
          <a:p>
            <a:r>
              <a:rPr lang="en-US" dirty="0"/>
              <a:t>Blass E, Ott PA. Advances in the development of personalized neoantigen-based therapeutic cancer vaccines. Nature Reviews Clinical Oncology. 2021 Apr;18(4):215-29.</a:t>
            </a:r>
            <a:br>
              <a:rPr lang="en-US" dirty="0"/>
            </a:br>
            <a:endParaRPr lang="en-US" dirty="0"/>
          </a:p>
        </p:txBody>
      </p:sp>
      <p:sp>
        <p:nvSpPr>
          <p:cNvPr id="4" name="Slide Number Placeholder 3">
            <a:extLst>
              <a:ext uri="{FF2B5EF4-FFF2-40B4-BE49-F238E27FC236}">
                <a16:creationId xmlns:a16="http://schemas.microsoft.com/office/drawing/2014/main" id="{4FF07B06-71CD-9F4F-9299-000719CE9E98}"/>
              </a:ext>
            </a:extLst>
          </p:cNvPr>
          <p:cNvSpPr>
            <a:spLocks noGrp="1"/>
          </p:cNvSpPr>
          <p:nvPr>
            <p:ph type="sldNum" sz="quarter" idx="12"/>
          </p:nvPr>
        </p:nvSpPr>
        <p:spPr/>
        <p:txBody>
          <a:bodyPr/>
          <a:lstStyle/>
          <a:p>
            <a:fld id="{2783F66E-3142-CD45-B80F-97911C7718E1}" type="slidenum">
              <a:rPr lang="en-US" smtClean="0"/>
              <a:t>29</a:t>
            </a:fld>
            <a:endParaRPr lang="en-US"/>
          </a:p>
        </p:txBody>
      </p:sp>
    </p:spTree>
    <p:extLst>
      <p:ext uri="{BB962C8B-B14F-4D97-AF65-F5344CB8AC3E}">
        <p14:creationId xmlns:p14="http://schemas.microsoft.com/office/powerpoint/2010/main" val="1006724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52E7-B543-094C-8D6D-C5B10CDBBD4D}"/>
              </a:ext>
            </a:extLst>
          </p:cNvPr>
          <p:cNvSpPr>
            <a:spLocks noGrp="1"/>
          </p:cNvSpPr>
          <p:nvPr>
            <p:ph type="title"/>
          </p:nvPr>
        </p:nvSpPr>
        <p:spPr/>
        <p:txBody>
          <a:bodyPr/>
          <a:lstStyle/>
          <a:p>
            <a:r>
              <a:rPr lang="en-US" dirty="0"/>
              <a:t>Immune Cell Types</a:t>
            </a:r>
          </a:p>
        </p:txBody>
      </p:sp>
      <p:pic>
        <p:nvPicPr>
          <p:cNvPr id="2049" name="Picture 1" descr="page3image32051680">
            <a:extLst>
              <a:ext uri="{FF2B5EF4-FFF2-40B4-BE49-F238E27FC236}">
                <a16:creationId xmlns:a16="http://schemas.microsoft.com/office/drawing/2014/main" id="{9940034F-4440-8C45-8F93-483B79011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348" y="1287668"/>
            <a:ext cx="5168349" cy="5570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ACD925-376C-904D-BE1F-C85F18364B8B}"/>
              </a:ext>
            </a:extLst>
          </p:cNvPr>
          <p:cNvSpPr txBox="1"/>
          <p:nvPr/>
        </p:nvSpPr>
        <p:spPr>
          <a:xfrm>
            <a:off x="1070115" y="2916343"/>
            <a:ext cx="3140766" cy="369332"/>
          </a:xfrm>
          <a:prstGeom prst="rect">
            <a:avLst/>
          </a:prstGeom>
          <a:noFill/>
        </p:spPr>
        <p:txBody>
          <a:bodyPr wrap="square" rtlCol="0">
            <a:spAutoFit/>
          </a:bodyPr>
          <a:lstStyle/>
          <a:p>
            <a:r>
              <a:rPr lang="en-US" dirty="0"/>
              <a:t>Innate Immune Cells</a:t>
            </a:r>
          </a:p>
        </p:txBody>
      </p:sp>
      <p:sp>
        <p:nvSpPr>
          <p:cNvPr id="8" name="TextBox 7">
            <a:extLst>
              <a:ext uri="{FF2B5EF4-FFF2-40B4-BE49-F238E27FC236}">
                <a16:creationId xmlns:a16="http://schemas.microsoft.com/office/drawing/2014/main" id="{4FE4A9B3-0184-BB40-B4B0-31D8F1CD39E2}"/>
              </a:ext>
            </a:extLst>
          </p:cNvPr>
          <p:cNvSpPr txBox="1"/>
          <p:nvPr/>
        </p:nvSpPr>
        <p:spPr>
          <a:xfrm>
            <a:off x="9051234" y="2929595"/>
            <a:ext cx="3140766" cy="369332"/>
          </a:xfrm>
          <a:prstGeom prst="rect">
            <a:avLst/>
          </a:prstGeom>
          <a:noFill/>
        </p:spPr>
        <p:txBody>
          <a:bodyPr wrap="square" rtlCol="0">
            <a:spAutoFit/>
          </a:bodyPr>
          <a:lstStyle/>
          <a:p>
            <a:r>
              <a:rPr lang="en-US" dirty="0"/>
              <a:t>Adaptive Immune Cells</a:t>
            </a:r>
          </a:p>
        </p:txBody>
      </p:sp>
      <p:sp>
        <p:nvSpPr>
          <p:cNvPr id="7" name="Slide Number Placeholder 6">
            <a:extLst>
              <a:ext uri="{FF2B5EF4-FFF2-40B4-BE49-F238E27FC236}">
                <a16:creationId xmlns:a16="http://schemas.microsoft.com/office/drawing/2014/main" id="{D13C7863-E483-4F4F-88EE-37612C03E43B}"/>
              </a:ext>
            </a:extLst>
          </p:cNvPr>
          <p:cNvSpPr>
            <a:spLocks noGrp="1"/>
          </p:cNvSpPr>
          <p:nvPr>
            <p:ph type="sldNum" sz="quarter" idx="12"/>
          </p:nvPr>
        </p:nvSpPr>
        <p:spPr/>
        <p:txBody>
          <a:bodyPr/>
          <a:lstStyle/>
          <a:p>
            <a:fld id="{2783F66E-3142-CD45-B80F-97911C7718E1}" type="slidenum">
              <a:rPr lang="en-US" smtClean="0"/>
              <a:t>3</a:t>
            </a:fld>
            <a:endParaRPr lang="en-US"/>
          </a:p>
        </p:txBody>
      </p:sp>
    </p:spTree>
    <p:extLst>
      <p:ext uri="{BB962C8B-B14F-4D97-AF65-F5344CB8AC3E}">
        <p14:creationId xmlns:p14="http://schemas.microsoft.com/office/powerpoint/2010/main" val="211676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9914-E918-A748-92A8-35E4487003A4}"/>
              </a:ext>
            </a:extLst>
          </p:cNvPr>
          <p:cNvSpPr>
            <a:spLocks noGrp="1"/>
          </p:cNvSpPr>
          <p:nvPr>
            <p:ph type="title"/>
          </p:nvPr>
        </p:nvSpPr>
        <p:spPr/>
        <p:txBody>
          <a:bodyPr/>
          <a:lstStyle/>
          <a:p>
            <a:r>
              <a:rPr lang="en-US" dirty="0"/>
              <a:t>Cancer immunology</a:t>
            </a:r>
          </a:p>
        </p:txBody>
      </p:sp>
      <p:pic>
        <p:nvPicPr>
          <p:cNvPr id="4" name="Online Media 3" descr="Decoding cancer immunology: Hunting hidden tumours">
            <a:hlinkClick r:id="" action="ppaction://media"/>
            <a:extLst>
              <a:ext uri="{FF2B5EF4-FFF2-40B4-BE49-F238E27FC236}">
                <a16:creationId xmlns:a16="http://schemas.microsoft.com/office/drawing/2014/main" id="{246798A3-6437-2146-A2A5-A60CC279C034}"/>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5" name="Slide Number Placeholder 4">
            <a:extLst>
              <a:ext uri="{FF2B5EF4-FFF2-40B4-BE49-F238E27FC236}">
                <a16:creationId xmlns:a16="http://schemas.microsoft.com/office/drawing/2014/main" id="{5378F6AA-BDC3-A641-88AA-21F67631473F}"/>
              </a:ext>
            </a:extLst>
          </p:cNvPr>
          <p:cNvSpPr>
            <a:spLocks noGrp="1"/>
          </p:cNvSpPr>
          <p:nvPr>
            <p:ph type="sldNum" sz="quarter" idx="12"/>
          </p:nvPr>
        </p:nvSpPr>
        <p:spPr/>
        <p:txBody>
          <a:bodyPr/>
          <a:lstStyle/>
          <a:p>
            <a:fld id="{2783F66E-3142-CD45-B80F-97911C7718E1}" type="slidenum">
              <a:rPr lang="en-US" smtClean="0"/>
              <a:t>30</a:t>
            </a:fld>
            <a:endParaRPr lang="en-US"/>
          </a:p>
        </p:txBody>
      </p:sp>
    </p:spTree>
    <p:extLst>
      <p:ext uri="{BB962C8B-B14F-4D97-AF65-F5344CB8AC3E}">
        <p14:creationId xmlns:p14="http://schemas.microsoft.com/office/powerpoint/2010/main" val="13493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52E7-B543-094C-8D6D-C5B10CDBBD4D}"/>
              </a:ext>
            </a:extLst>
          </p:cNvPr>
          <p:cNvSpPr>
            <a:spLocks noGrp="1"/>
          </p:cNvSpPr>
          <p:nvPr>
            <p:ph type="title"/>
          </p:nvPr>
        </p:nvSpPr>
        <p:spPr/>
        <p:txBody>
          <a:bodyPr/>
          <a:lstStyle/>
          <a:p>
            <a:r>
              <a:rPr lang="en-US" dirty="0"/>
              <a:t>Immune Cell Types</a:t>
            </a:r>
          </a:p>
        </p:txBody>
      </p:sp>
      <p:pic>
        <p:nvPicPr>
          <p:cNvPr id="2049" name="Picture 1" descr="page3image32051680">
            <a:extLst>
              <a:ext uri="{FF2B5EF4-FFF2-40B4-BE49-F238E27FC236}">
                <a16:creationId xmlns:a16="http://schemas.microsoft.com/office/drawing/2014/main" id="{9940034F-4440-8C45-8F93-483B79011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348" y="1287668"/>
            <a:ext cx="5168349" cy="5570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55030F-4CA7-8E44-B9B2-67E7DDF91B5D}"/>
              </a:ext>
            </a:extLst>
          </p:cNvPr>
          <p:cNvSpPr/>
          <p:nvPr/>
        </p:nvSpPr>
        <p:spPr>
          <a:xfrm>
            <a:off x="1205948" y="1974574"/>
            <a:ext cx="4280452" cy="13252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B3351E-1166-7C40-8BE7-C3CA16C17F24}"/>
              </a:ext>
            </a:extLst>
          </p:cNvPr>
          <p:cNvSpPr txBox="1"/>
          <p:nvPr/>
        </p:nvSpPr>
        <p:spPr>
          <a:xfrm>
            <a:off x="1358347" y="2099462"/>
            <a:ext cx="2405269" cy="1200329"/>
          </a:xfrm>
          <a:prstGeom prst="rect">
            <a:avLst/>
          </a:prstGeom>
          <a:noFill/>
        </p:spPr>
        <p:txBody>
          <a:bodyPr wrap="square" rtlCol="0">
            <a:spAutoFit/>
          </a:bodyPr>
          <a:lstStyle/>
          <a:p>
            <a:r>
              <a:rPr lang="en-US" dirty="0"/>
              <a:t>Antigen Presenting Cells</a:t>
            </a:r>
          </a:p>
          <a:p>
            <a:r>
              <a:rPr lang="en-US" dirty="0"/>
              <a:t>(APCs)</a:t>
            </a:r>
          </a:p>
          <a:p>
            <a:endParaRPr lang="en-US" dirty="0"/>
          </a:p>
        </p:txBody>
      </p:sp>
      <p:sp>
        <p:nvSpPr>
          <p:cNvPr id="5" name="TextBox 4">
            <a:extLst>
              <a:ext uri="{FF2B5EF4-FFF2-40B4-BE49-F238E27FC236}">
                <a16:creationId xmlns:a16="http://schemas.microsoft.com/office/drawing/2014/main" id="{0BE69D57-ADB9-6042-A307-F7362FA965BF}"/>
              </a:ext>
            </a:extLst>
          </p:cNvPr>
          <p:cNvSpPr txBox="1"/>
          <p:nvPr/>
        </p:nvSpPr>
        <p:spPr>
          <a:xfrm>
            <a:off x="450574" y="3684104"/>
            <a:ext cx="3034747" cy="923330"/>
          </a:xfrm>
          <a:prstGeom prst="rect">
            <a:avLst/>
          </a:prstGeom>
          <a:noFill/>
        </p:spPr>
        <p:txBody>
          <a:bodyPr wrap="square" rtlCol="0">
            <a:spAutoFit/>
          </a:bodyPr>
          <a:lstStyle/>
          <a:p>
            <a:pPr marL="285750" indent="-285750">
              <a:buFont typeface="Arial" panose="020B0604020202020204" pitchFamily="34" charset="0"/>
              <a:buChar char="•"/>
            </a:pPr>
            <a:r>
              <a:rPr lang="en-US" dirty="0"/>
              <a:t>Performs </a:t>
            </a:r>
            <a:r>
              <a:rPr lang="en-US" dirty="0" err="1"/>
              <a:t>phagoctyosis</a:t>
            </a:r>
            <a:endParaRPr lang="en-US" dirty="0"/>
          </a:p>
          <a:p>
            <a:pPr marL="285750" indent="-285750">
              <a:buFont typeface="Arial" panose="020B0604020202020204" pitchFamily="34" charset="0"/>
              <a:buChar char="•"/>
            </a:pPr>
            <a:r>
              <a:rPr lang="en-US" dirty="0"/>
              <a:t>Can display MHC I and MHC II fragments</a:t>
            </a:r>
          </a:p>
        </p:txBody>
      </p:sp>
      <p:sp>
        <p:nvSpPr>
          <p:cNvPr id="7" name="Slide Number Placeholder 6">
            <a:extLst>
              <a:ext uri="{FF2B5EF4-FFF2-40B4-BE49-F238E27FC236}">
                <a16:creationId xmlns:a16="http://schemas.microsoft.com/office/drawing/2014/main" id="{176D2168-739D-0449-B089-63277C91BBBF}"/>
              </a:ext>
            </a:extLst>
          </p:cNvPr>
          <p:cNvSpPr>
            <a:spLocks noGrp="1"/>
          </p:cNvSpPr>
          <p:nvPr>
            <p:ph type="sldNum" sz="quarter" idx="12"/>
          </p:nvPr>
        </p:nvSpPr>
        <p:spPr/>
        <p:txBody>
          <a:bodyPr/>
          <a:lstStyle/>
          <a:p>
            <a:fld id="{2783F66E-3142-CD45-B80F-97911C7718E1}" type="slidenum">
              <a:rPr lang="en-US" smtClean="0"/>
              <a:t>4</a:t>
            </a:fld>
            <a:endParaRPr lang="en-US"/>
          </a:p>
        </p:txBody>
      </p:sp>
    </p:spTree>
    <p:extLst>
      <p:ext uri="{BB962C8B-B14F-4D97-AF65-F5344CB8AC3E}">
        <p14:creationId xmlns:p14="http://schemas.microsoft.com/office/powerpoint/2010/main" val="1118296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0043-7639-2D41-94ED-FE39177657DE}"/>
              </a:ext>
            </a:extLst>
          </p:cNvPr>
          <p:cNvSpPr>
            <a:spLocks noGrp="1"/>
          </p:cNvSpPr>
          <p:nvPr>
            <p:ph type="title"/>
          </p:nvPr>
        </p:nvSpPr>
        <p:spPr/>
        <p:txBody>
          <a:bodyPr/>
          <a:lstStyle/>
          <a:p>
            <a:r>
              <a:rPr lang="en-US" dirty="0"/>
              <a:t>MHC &amp; HLA</a:t>
            </a:r>
          </a:p>
        </p:txBody>
      </p:sp>
      <p:sp>
        <p:nvSpPr>
          <p:cNvPr id="3" name="Content Placeholder 2">
            <a:extLst>
              <a:ext uri="{FF2B5EF4-FFF2-40B4-BE49-F238E27FC236}">
                <a16:creationId xmlns:a16="http://schemas.microsoft.com/office/drawing/2014/main" id="{7752E9B7-891F-DC4B-9DE6-0DD3457C5D0C}"/>
              </a:ext>
            </a:extLst>
          </p:cNvPr>
          <p:cNvSpPr>
            <a:spLocks noGrp="1"/>
          </p:cNvSpPr>
          <p:nvPr>
            <p:ph idx="1"/>
          </p:nvPr>
        </p:nvSpPr>
        <p:spPr>
          <a:xfrm>
            <a:off x="838200" y="1439172"/>
            <a:ext cx="10515600" cy="4351338"/>
          </a:xfrm>
        </p:spPr>
        <p:txBody>
          <a:bodyPr/>
          <a:lstStyle/>
          <a:p>
            <a:r>
              <a:rPr lang="en-US" dirty="0"/>
              <a:t>Major histocompatibility complex (MHC)   is a large locus in vertebrate DNA containing a set of closely linked polymorphic genes that code for  cell surface proteins essential for adaptive immunity. </a:t>
            </a:r>
          </a:p>
        </p:txBody>
      </p:sp>
      <p:pic>
        <p:nvPicPr>
          <p:cNvPr id="4100" name="Picture 4">
            <a:extLst>
              <a:ext uri="{FF2B5EF4-FFF2-40B4-BE49-F238E27FC236}">
                <a16:creationId xmlns:a16="http://schemas.microsoft.com/office/drawing/2014/main" id="{E23138E1-0F22-4047-B5E3-B65627DA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055" y="2830409"/>
            <a:ext cx="2096376" cy="3964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29D2EC-5BFD-6042-B084-67CDF04336CD}"/>
              </a:ext>
            </a:extLst>
          </p:cNvPr>
          <p:cNvSpPr txBox="1"/>
          <p:nvPr/>
        </p:nvSpPr>
        <p:spPr>
          <a:xfrm>
            <a:off x="8086202" y="2945438"/>
            <a:ext cx="1942853" cy="1200329"/>
          </a:xfrm>
          <a:prstGeom prst="rect">
            <a:avLst/>
          </a:prstGeom>
          <a:noFill/>
        </p:spPr>
        <p:txBody>
          <a:bodyPr wrap="square" rtlCol="0">
            <a:spAutoFit/>
          </a:bodyPr>
          <a:lstStyle/>
          <a:p>
            <a:r>
              <a:rPr lang="en-US" dirty="0"/>
              <a:t>Human Leukocyte Antigen (HLA) is the human version of MHC</a:t>
            </a:r>
          </a:p>
        </p:txBody>
      </p:sp>
      <p:pic>
        <p:nvPicPr>
          <p:cNvPr id="4101" name="Picture 5" descr="page7image32271328">
            <a:extLst>
              <a:ext uri="{FF2B5EF4-FFF2-40B4-BE49-F238E27FC236}">
                <a16:creationId xmlns:a16="http://schemas.microsoft.com/office/drawing/2014/main" id="{E849672E-0BD4-7542-8DFF-2B16071CE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28" y="2830408"/>
            <a:ext cx="4535652" cy="30415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6393D55-5416-5B45-AEFE-4E502EE201A2}"/>
              </a:ext>
            </a:extLst>
          </p:cNvPr>
          <p:cNvSpPr txBox="1"/>
          <p:nvPr/>
        </p:nvSpPr>
        <p:spPr>
          <a:xfrm>
            <a:off x="838200" y="5871964"/>
            <a:ext cx="2965174" cy="923330"/>
          </a:xfrm>
          <a:prstGeom prst="rect">
            <a:avLst/>
          </a:prstGeom>
          <a:noFill/>
        </p:spPr>
        <p:txBody>
          <a:bodyPr wrap="square" rtlCol="0">
            <a:spAutoFit/>
          </a:bodyPr>
          <a:lstStyle/>
          <a:p>
            <a:r>
              <a:rPr lang="en-US" dirty="0"/>
              <a:t>All cells present MHC I with peptides originating from inside the cell</a:t>
            </a:r>
          </a:p>
        </p:txBody>
      </p:sp>
      <p:pic>
        <p:nvPicPr>
          <p:cNvPr id="5" name="Picture 4">
            <a:extLst>
              <a:ext uri="{FF2B5EF4-FFF2-40B4-BE49-F238E27FC236}">
                <a16:creationId xmlns:a16="http://schemas.microsoft.com/office/drawing/2014/main" id="{BC9AC1A1-4B60-E941-8C9F-444F800899C7}"/>
              </a:ext>
            </a:extLst>
          </p:cNvPr>
          <p:cNvPicPr>
            <a:picLocks noChangeAspect="1"/>
          </p:cNvPicPr>
          <p:nvPr/>
        </p:nvPicPr>
        <p:blipFill>
          <a:blip r:embed="rId4"/>
          <a:stretch>
            <a:fillRect/>
          </a:stretch>
        </p:blipFill>
        <p:spPr>
          <a:xfrm>
            <a:off x="4360758" y="2798590"/>
            <a:ext cx="3451399" cy="2958342"/>
          </a:xfrm>
          <a:prstGeom prst="rect">
            <a:avLst/>
          </a:prstGeom>
        </p:spPr>
      </p:pic>
      <p:sp>
        <p:nvSpPr>
          <p:cNvPr id="14" name="TextBox 13">
            <a:extLst>
              <a:ext uri="{FF2B5EF4-FFF2-40B4-BE49-F238E27FC236}">
                <a16:creationId xmlns:a16="http://schemas.microsoft.com/office/drawing/2014/main" id="{4D24E4B3-8F12-0B48-9446-10C8CE4902D3}"/>
              </a:ext>
            </a:extLst>
          </p:cNvPr>
          <p:cNvSpPr txBox="1"/>
          <p:nvPr/>
        </p:nvSpPr>
        <p:spPr>
          <a:xfrm>
            <a:off x="4846984" y="5812331"/>
            <a:ext cx="2965174" cy="923330"/>
          </a:xfrm>
          <a:prstGeom prst="rect">
            <a:avLst/>
          </a:prstGeom>
          <a:noFill/>
        </p:spPr>
        <p:txBody>
          <a:bodyPr wrap="square" rtlCol="0">
            <a:spAutoFit/>
          </a:bodyPr>
          <a:lstStyle/>
          <a:p>
            <a:r>
              <a:rPr lang="en-US" dirty="0"/>
              <a:t>Only APCs present MHC II with peptides that originate from outside of the cell</a:t>
            </a:r>
          </a:p>
        </p:txBody>
      </p:sp>
      <p:sp>
        <p:nvSpPr>
          <p:cNvPr id="6" name="Slide Number Placeholder 5">
            <a:extLst>
              <a:ext uri="{FF2B5EF4-FFF2-40B4-BE49-F238E27FC236}">
                <a16:creationId xmlns:a16="http://schemas.microsoft.com/office/drawing/2014/main" id="{3CF6EEE5-4092-DE4C-9DE8-6A3ECDD0CCFB}"/>
              </a:ext>
            </a:extLst>
          </p:cNvPr>
          <p:cNvSpPr>
            <a:spLocks noGrp="1"/>
          </p:cNvSpPr>
          <p:nvPr>
            <p:ph type="sldNum" sz="quarter" idx="12"/>
          </p:nvPr>
        </p:nvSpPr>
        <p:spPr/>
        <p:txBody>
          <a:bodyPr/>
          <a:lstStyle/>
          <a:p>
            <a:fld id="{2783F66E-3142-CD45-B80F-97911C7718E1}" type="slidenum">
              <a:rPr lang="en-US" smtClean="0"/>
              <a:t>5</a:t>
            </a:fld>
            <a:endParaRPr lang="en-US"/>
          </a:p>
        </p:txBody>
      </p:sp>
    </p:spTree>
    <p:extLst>
      <p:ext uri="{BB962C8B-B14F-4D97-AF65-F5344CB8AC3E}">
        <p14:creationId xmlns:p14="http://schemas.microsoft.com/office/powerpoint/2010/main" val="397794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52E7-B543-094C-8D6D-C5B10CDBBD4D}"/>
              </a:ext>
            </a:extLst>
          </p:cNvPr>
          <p:cNvSpPr>
            <a:spLocks noGrp="1"/>
          </p:cNvSpPr>
          <p:nvPr>
            <p:ph type="title"/>
          </p:nvPr>
        </p:nvSpPr>
        <p:spPr>
          <a:xfrm>
            <a:off x="838200" y="126587"/>
            <a:ext cx="10515600" cy="1325563"/>
          </a:xfrm>
        </p:spPr>
        <p:txBody>
          <a:bodyPr/>
          <a:lstStyle/>
          <a:p>
            <a:r>
              <a:rPr lang="en-US" dirty="0"/>
              <a:t>Immune Cell Types</a:t>
            </a:r>
          </a:p>
        </p:txBody>
      </p:sp>
      <p:pic>
        <p:nvPicPr>
          <p:cNvPr id="2049" name="Picture 1" descr="page3image32051680">
            <a:extLst>
              <a:ext uri="{FF2B5EF4-FFF2-40B4-BE49-F238E27FC236}">
                <a16:creationId xmlns:a16="http://schemas.microsoft.com/office/drawing/2014/main" id="{9940034F-4440-8C45-8F93-483B79011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348" y="1287668"/>
            <a:ext cx="5168349" cy="5570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55030F-4CA7-8E44-B9B2-67E7DDF91B5D}"/>
              </a:ext>
            </a:extLst>
          </p:cNvPr>
          <p:cNvSpPr/>
          <p:nvPr/>
        </p:nvSpPr>
        <p:spPr>
          <a:xfrm>
            <a:off x="6672471" y="2949126"/>
            <a:ext cx="5502376" cy="13252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2D8A0F-BA32-2443-9F0F-A9CFE963364D}"/>
              </a:ext>
            </a:extLst>
          </p:cNvPr>
          <p:cNvSpPr txBox="1"/>
          <p:nvPr/>
        </p:nvSpPr>
        <p:spPr>
          <a:xfrm>
            <a:off x="8946014" y="3059668"/>
            <a:ext cx="3228833" cy="1200329"/>
          </a:xfrm>
          <a:prstGeom prst="rect">
            <a:avLst/>
          </a:prstGeom>
          <a:noFill/>
        </p:spPr>
        <p:txBody>
          <a:bodyPr wrap="none" rtlCol="0">
            <a:spAutoFit/>
          </a:bodyPr>
          <a:lstStyle/>
          <a:p>
            <a:r>
              <a:rPr lang="en-US" dirty="0"/>
              <a:t>T-cells come in two main flavors:</a:t>
            </a:r>
          </a:p>
          <a:p>
            <a:pPr marL="342900" indent="-342900">
              <a:buFont typeface="+mj-lt"/>
              <a:buAutoNum type="arabicPeriod"/>
            </a:pPr>
            <a:r>
              <a:rPr lang="en-US" dirty="0"/>
              <a:t>T helper cells (CD4)</a:t>
            </a:r>
          </a:p>
          <a:p>
            <a:pPr marL="342900" indent="-342900">
              <a:buFont typeface="+mj-lt"/>
              <a:buAutoNum type="arabicPeriod"/>
            </a:pPr>
            <a:r>
              <a:rPr lang="en-US" dirty="0"/>
              <a:t>Cytotoxic T-cells (CD8)</a:t>
            </a:r>
          </a:p>
          <a:p>
            <a:endParaRPr lang="en-US" dirty="0"/>
          </a:p>
        </p:txBody>
      </p:sp>
      <p:sp>
        <p:nvSpPr>
          <p:cNvPr id="7" name="TextBox 6">
            <a:extLst>
              <a:ext uri="{FF2B5EF4-FFF2-40B4-BE49-F238E27FC236}">
                <a16:creationId xmlns:a16="http://schemas.microsoft.com/office/drawing/2014/main" id="{FCCFBA86-417D-504A-8CAB-33B92A3EAB77}"/>
              </a:ext>
            </a:extLst>
          </p:cNvPr>
          <p:cNvSpPr txBox="1"/>
          <p:nvPr/>
        </p:nvSpPr>
        <p:spPr>
          <a:xfrm>
            <a:off x="282198" y="1444486"/>
            <a:ext cx="3269385" cy="2862322"/>
          </a:xfrm>
          <a:prstGeom prst="rect">
            <a:avLst/>
          </a:prstGeom>
          <a:noFill/>
        </p:spPr>
        <p:txBody>
          <a:bodyPr wrap="square" rtlCol="0">
            <a:spAutoFit/>
          </a:bodyPr>
          <a:lstStyle/>
          <a:p>
            <a:r>
              <a:rPr lang="en-US" dirty="0"/>
              <a:t>Each T-cell has a custom designed T-cell receptor (TCR),  that recognizes a single unique antigen.</a:t>
            </a:r>
          </a:p>
          <a:p>
            <a:endParaRPr lang="en-US" dirty="0"/>
          </a:p>
          <a:p>
            <a:r>
              <a:rPr lang="en-US" dirty="0" err="1"/>
              <a:t>Hyperdiversity</a:t>
            </a:r>
            <a:r>
              <a:rPr lang="en-US" dirty="0"/>
              <a:t> of TCRs and B-cell receptors (BCRs) is the magic sauce that allows our immune system to defend against a massive number of pathogens.</a:t>
            </a:r>
          </a:p>
        </p:txBody>
      </p:sp>
      <p:pic>
        <p:nvPicPr>
          <p:cNvPr id="5123" name="Picture 3" descr="page3image32003568">
            <a:extLst>
              <a:ext uri="{FF2B5EF4-FFF2-40B4-BE49-F238E27FC236}">
                <a16:creationId xmlns:a16="http://schemas.microsoft.com/office/drawing/2014/main" id="{60AD3C9B-4D22-664A-BFFE-16ACE7C73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49" y="4303928"/>
            <a:ext cx="1782416" cy="255407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B55E96CD-1DD2-8E49-928A-CCC2A7C10D6B}"/>
              </a:ext>
            </a:extLst>
          </p:cNvPr>
          <p:cNvSpPr>
            <a:spLocks noGrp="1"/>
          </p:cNvSpPr>
          <p:nvPr>
            <p:ph type="sldNum" sz="quarter" idx="12"/>
          </p:nvPr>
        </p:nvSpPr>
        <p:spPr/>
        <p:txBody>
          <a:bodyPr/>
          <a:lstStyle/>
          <a:p>
            <a:fld id="{2783F66E-3142-CD45-B80F-97911C7718E1}" type="slidenum">
              <a:rPr lang="en-US" smtClean="0"/>
              <a:t>6</a:t>
            </a:fld>
            <a:endParaRPr lang="en-US"/>
          </a:p>
        </p:txBody>
      </p:sp>
      <p:sp>
        <p:nvSpPr>
          <p:cNvPr id="13" name="TextBox 12">
            <a:extLst>
              <a:ext uri="{FF2B5EF4-FFF2-40B4-BE49-F238E27FC236}">
                <a16:creationId xmlns:a16="http://schemas.microsoft.com/office/drawing/2014/main" id="{CA0B46FF-29EB-E446-B171-FDC8D861669C}"/>
              </a:ext>
            </a:extLst>
          </p:cNvPr>
          <p:cNvSpPr txBox="1"/>
          <p:nvPr/>
        </p:nvSpPr>
        <p:spPr>
          <a:xfrm>
            <a:off x="9312966" y="4992181"/>
            <a:ext cx="3269385" cy="646331"/>
          </a:xfrm>
          <a:prstGeom prst="rect">
            <a:avLst/>
          </a:prstGeom>
          <a:noFill/>
        </p:spPr>
        <p:txBody>
          <a:bodyPr wrap="square" rtlCol="0">
            <a:spAutoFit/>
          </a:bodyPr>
          <a:lstStyle/>
          <a:p>
            <a:r>
              <a:rPr lang="en-US" dirty="0"/>
              <a:t>CD8 binds to MHC I</a:t>
            </a:r>
          </a:p>
          <a:p>
            <a:r>
              <a:rPr lang="en-US" dirty="0"/>
              <a:t>CD4 binds to MHC II</a:t>
            </a:r>
          </a:p>
        </p:txBody>
      </p:sp>
    </p:spTree>
    <p:extLst>
      <p:ext uri="{BB962C8B-B14F-4D97-AF65-F5344CB8AC3E}">
        <p14:creationId xmlns:p14="http://schemas.microsoft.com/office/powerpoint/2010/main" val="935136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1707-F4CC-AF43-86B2-CAF0A85C9D1A}"/>
              </a:ext>
            </a:extLst>
          </p:cNvPr>
          <p:cNvSpPr>
            <a:spLocks noGrp="1"/>
          </p:cNvSpPr>
          <p:nvPr>
            <p:ph type="title"/>
          </p:nvPr>
        </p:nvSpPr>
        <p:spPr>
          <a:xfrm>
            <a:off x="838200" y="166344"/>
            <a:ext cx="10515600" cy="1325563"/>
          </a:xfrm>
        </p:spPr>
        <p:txBody>
          <a:bodyPr/>
          <a:lstStyle/>
          <a:p>
            <a:r>
              <a:rPr lang="en-US" dirty="0"/>
              <a:t>Selection and Differentiation of T-cells</a:t>
            </a:r>
          </a:p>
        </p:txBody>
      </p:sp>
      <p:pic>
        <p:nvPicPr>
          <p:cNvPr id="7170" name="Picture 2" descr="page3image32439952">
            <a:extLst>
              <a:ext uri="{FF2B5EF4-FFF2-40B4-BE49-F238E27FC236}">
                <a16:creationId xmlns:a16="http://schemas.microsoft.com/office/drawing/2014/main" id="{1723485F-8FB3-CA42-AB3C-570D1CB92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427" y="1491907"/>
            <a:ext cx="6087103" cy="488683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page3image32437456">
            <a:extLst>
              <a:ext uri="{FF2B5EF4-FFF2-40B4-BE49-F238E27FC236}">
                <a16:creationId xmlns:a16="http://schemas.microsoft.com/office/drawing/2014/main" id="{CAB76F44-3186-D441-8BC0-2E9118B2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451" y="1370692"/>
            <a:ext cx="2213113" cy="54873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37E5A8-8909-9444-BDD1-416EF0DFD2A2}"/>
              </a:ext>
            </a:extLst>
          </p:cNvPr>
          <p:cNvSpPr txBox="1"/>
          <p:nvPr/>
        </p:nvSpPr>
        <p:spPr>
          <a:xfrm>
            <a:off x="10175259" y="1137358"/>
            <a:ext cx="2037522" cy="2031325"/>
          </a:xfrm>
          <a:prstGeom prst="rect">
            <a:avLst/>
          </a:prstGeom>
          <a:noFill/>
        </p:spPr>
        <p:txBody>
          <a:bodyPr wrap="square" rtlCol="0">
            <a:spAutoFit/>
          </a:bodyPr>
          <a:lstStyle/>
          <a:p>
            <a:r>
              <a:rPr lang="en-US" dirty="0"/>
              <a:t>In addition to receptor signals, differentiation and proliferation (clonal expansions) depends</a:t>
            </a:r>
          </a:p>
          <a:p>
            <a:r>
              <a:rPr lang="en-US" dirty="0"/>
              <a:t>on cytokines</a:t>
            </a:r>
          </a:p>
        </p:txBody>
      </p:sp>
      <p:sp>
        <p:nvSpPr>
          <p:cNvPr id="8" name="TextBox 7">
            <a:extLst>
              <a:ext uri="{FF2B5EF4-FFF2-40B4-BE49-F238E27FC236}">
                <a16:creationId xmlns:a16="http://schemas.microsoft.com/office/drawing/2014/main" id="{7F8BB48D-FF61-9149-A82A-57BBF160F97F}"/>
              </a:ext>
            </a:extLst>
          </p:cNvPr>
          <p:cNvSpPr txBox="1"/>
          <p:nvPr/>
        </p:nvSpPr>
        <p:spPr>
          <a:xfrm>
            <a:off x="9976522" y="4624169"/>
            <a:ext cx="2037522" cy="1754326"/>
          </a:xfrm>
          <a:prstGeom prst="rect">
            <a:avLst/>
          </a:prstGeom>
          <a:noFill/>
        </p:spPr>
        <p:txBody>
          <a:bodyPr wrap="square" rtlCol="0">
            <a:spAutoFit/>
          </a:bodyPr>
          <a:lstStyle/>
          <a:p>
            <a:r>
              <a:rPr lang="en-US" dirty="0"/>
              <a:t>In addition to TCR binding, costimulatory receptor binding is required for activation</a:t>
            </a:r>
          </a:p>
        </p:txBody>
      </p:sp>
      <p:sp>
        <p:nvSpPr>
          <p:cNvPr id="5" name="Slide Number Placeholder 4">
            <a:extLst>
              <a:ext uri="{FF2B5EF4-FFF2-40B4-BE49-F238E27FC236}">
                <a16:creationId xmlns:a16="http://schemas.microsoft.com/office/drawing/2014/main" id="{4C60D1F3-49FD-0C49-8A0C-C81F10856ABC}"/>
              </a:ext>
            </a:extLst>
          </p:cNvPr>
          <p:cNvSpPr>
            <a:spLocks noGrp="1"/>
          </p:cNvSpPr>
          <p:nvPr>
            <p:ph type="sldNum" sz="quarter" idx="12"/>
          </p:nvPr>
        </p:nvSpPr>
        <p:spPr/>
        <p:txBody>
          <a:bodyPr/>
          <a:lstStyle/>
          <a:p>
            <a:fld id="{2783F66E-3142-CD45-B80F-97911C7718E1}" type="slidenum">
              <a:rPr lang="en-US" smtClean="0"/>
              <a:t>7</a:t>
            </a:fld>
            <a:endParaRPr lang="en-US"/>
          </a:p>
        </p:txBody>
      </p:sp>
    </p:spTree>
    <p:extLst>
      <p:ext uri="{BB962C8B-B14F-4D97-AF65-F5344CB8AC3E}">
        <p14:creationId xmlns:p14="http://schemas.microsoft.com/office/powerpoint/2010/main" val="137879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FB04-B2E6-5447-9B37-F991A11745CE}"/>
              </a:ext>
            </a:extLst>
          </p:cNvPr>
          <p:cNvSpPr>
            <a:spLocks noGrp="1"/>
          </p:cNvSpPr>
          <p:nvPr>
            <p:ph type="title"/>
          </p:nvPr>
        </p:nvSpPr>
        <p:spPr/>
        <p:txBody>
          <a:bodyPr/>
          <a:lstStyle/>
          <a:p>
            <a:r>
              <a:rPr lang="en-US" dirty="0"/>
              <a:t>A closer look at TCR binding</a:t>
            </a:r>
          </a:p>
        </p:txBody>
      </p:sp>
      <p:pic>
        <p:nvPicPr>
          <p:cNvPr id="8193" name="Picture 1" descr="page5image32265920">
            <a:extLst>
              <a:ext uri="{FF2B5EF4-FFF2-40B4-BE49-F238E27FC236}">
                <a16:creationId xmlns:a16="http://schemas.microsoft.com/office/drawing/2014/main" id="{298F22C8-00D8-6842-A658-4BFD48E0D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277" y="1690688"/>
            <a:ext cx="7381462" cy="48129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9E8B9E6-6111-8447-979D-DB3D69FA9DC6}"/>
              </a:ext>
            </a:extLst>
          </p:cNvPr>
          <p:cNvSpPr>
            <a:spLocks noGrp="1"/>
          </p:cNvSpPr>
          <p:nvPr>
            <p:ph type="sldNum" sz="quarter" idx="12"/>
          </p:nvPr>
        </p:nvSpPr>
        <p:spPr/>
        <p:txBody>
          <a:bodyPr/>
          <a:lstStyle/>
          <a:p>
            <a:fld id="{2783F66E-3142-CD45-B80F-97911C7718E1}" type="slidenum">
              <a:rPr lang="en-US" smtClean="0"/>
              <a:t>8</a:t>
            </a:fld>
            <a:endParaRPr lang="en-US"/>
          </a:p>
        </p:txBody>
      </p:sp>
    </p:spTree>
    <p:extLst>
      <p:ext uri="{BB962C8B-B14F-4D97-AF65-F5344CB8AC3E}">
        <p14:creationId xmlns:p14="http://schemas.microsoft.com/office/powerpoint/2010/main" val="447186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DC6B-EC73-844E-A3E9-82885AC6A913}"/>
              </a:ext>
            </a:extLst>
          </p:cNvPr>
          <p:cNvSpPr>
            <a:spLocks noGrp="1"/>
          </p:cNvSpPr>
          <p:nvPr>
            <p:ph type="title"/>
          </p:nvPr>
        </p:nvSpPr>
        <p:spPr>
          <a:xfrm>
            <a:off x="546651" y="3466135"/>
            <a:ext cx="10515600" cy="1325563"/>
          </a:xfrm>
        </p:spPr>
        <p:txBody>
          <a:bodyPr/>
          <a:lstStyle/>
          <a:p>
            <a:r>
              <a:rPr lang="en-US" dirty="0"/>
              <a:t>Tumor Specific</a:t>
            </a:r>
            <a:br>
              <a:rPr lang="en-US" dirty="0"/>
            </a:br>
            <a:r>
              <a:rPr lang="en-US" dirty="0"/>
              <a:t>Antigens (TSA)</a:t>
            </a:r>
          </a:p>
        </p:txBody>
      </p:sp>
      <p:pic>
        <p:nvPicPr>
          <p:cNvPr id="6146" name="Picture 2">
            <a:extLst>
              <a:ext uri="{FF2B5EF4-FFF2-40B4-BE49-F238E27FC236}">
                <a16:creationId xmlns:a16="http://schemas.microsoft.com/office/drawing/2014/main" id="{93B5F592-47B5-6549-99D8-897679AA8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269" y="266188"/>
            <a:ext cx="5193230" cy="62266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990B65-7BCE-AD4A-AD14-F3FB82326B5B}"/>
              </a:ext>
            </a:extLst>
          </p:cNvPr>
          <p:cNvSpPr txBox="1"/>
          <p:nvPr/>
        </p:nvSpPr>
        <p:spPr>
          <a:xfrm>
            <a:off x="6096000" y="6492875"/>
            <a:ext cx="5380383" cy="230832"/>
          </a:xfrm>
          <a:prstGeom prst="rect">
            <a:avLst/>
          </a:prstGeom>
          <a:noFill/>
        </p:spPr>
        <p:txBody>
          <a:bodyPr wrap="square">
            <a:spAutoFit/>
          </a:bodyPr>
          <a:lstStyle/>
          <a:p>
            <a:r>
              <a:rPr lang="en-US" sz="900" b="0" i="0" u="sng" strike="noStrike" dirty="0">
                <a:solidFill>
                  <a:srgbClr val="0097A7"/>
                </a:solidFill>
                <a:effectLst/>
                <a:latin typeface="Arial" panose="020B0604020202020204" pitchFamily="34" charset="0"/>
                <a:hlinkClick r:id="rId3"/>
              </a:rPr>
              <a:t>https://blog.crownbio.com/targeting-tumor-associated-antigens-and-tumor-specific-antigens</a:t>
            </a:r>
            <a:endParaRPr lang="en-US" sz="900" dirty="0"/>
          </a:p>
        </p:txBody>
      </p:sp>
      <p:sp>
        <p:nvSpPr>
          <p:cNvPr id="7" name="TextBox 6">
            <a:extLst>
              <a:ext uri="{FF2B5EF4-FFF2-40B4-BE49-F238E27FC236}">
                <a16:creationId xmlns:a16="http://schemas.microsoft.com/office/drawing/2014/main" id="{4EBEA3AC-7BB5-CF41-9D17-0E107B051C85}"/>
              </a:ext>
            </a:extLst>
          </p:cNvPr>
          <p:cNvSpPr txBox="1"/>
          <p:nvPr/>
        </p:nvSpPr>
        <p:spPr>
          <a:xfrm>
            <a:off x="626166" y="4937474"/>
            <a:ext cx="3601278" cy="1754326"/>
          </a:xfrm>
          <a:prstGeom prst="rect">
            <a:avLst/>
          </a:prstGeom>
          <a:noFill/>
        </p:spPr>
        <p:txBody>
          <a:bodyPr wrap="square" rtlCol="0">
            <a:spAutoFit/>
          </a:bodyPr>
          <a:lstStyle/>
          <a:p>
            <a:r>
              <a:rPr lang="en-US" dirty="0"/>
              <a:t>AKA Neoantigens </a:t>
            </a:r>
          </a:p>
          <a:p>
            <a:r>
              <a:rPr lang="en-US" dirty="0"/>
              <a:t>Causes</a:t>
            </a:r>
          </a:p>
          <a:p>
            <a:pPr marL="285750" indent="-285750">
              <a:buFont typeface="Arial" panose="020B0604020202020204" pitchFamily="34" charset="0"/>
              <a:buChar char="•"/>
            </a:pPr>
            <a:r>
              <a:rPr lang="en-US" dirty="0"/>
              <a:t>Point mutations (SNVs)</a:t>
            </a:r>
          </a:p>
          <a:p>
            <a:pPr marL="285750" indent="-285750">
              <a:buFont typeface="Arial" panose="020B0604020202020204" pitchFamily="34" charset="0"/>
              <a:buChar char="•"/>
            </a:pPr>
            <a:r>
              <a:rPr lang="en-US" dirty="0"/>
              <a:t>Indels</a:t>
            </a:r>
          </a:p>
          <a:p>
            <a:pPr marL="285750" indent="-285750">
              <a:buFont typeface="Arial" panose="020B0604020202020204" pitchFamily="34" charset="0"/>
              <a:buChar char="•"/>
            </a:pPr>
            <a:r>
              <a:rPr lang="en-US" dirty="0"/>
              <a:t>Gene fusions</a:t>
            </a:r>
          </a:p>
          <a:p>
            <a:pPr marL="285750" indent="-285750">
              <a:buFont typeface="Arial" panose="020B0604020202020204" pitchFamily="34" charset="0"/>
              <a:buChar char="•"/>
            </a:pPr>
            <a:r>
              <a:rPr lang="en-US" dirty="0"/>
              <a:t>Viral proteins (oncoviruses)</a:t>
            </a:r>
          </a:p>
        </p:txBody>
      </p:sp>
      <p:sp>
        <p:nvSpPr>
          <p:cNvPr id="10" name="Title 1">
            <a:extLst>
              <a:ext uri="{FF2B5EF4-FFF2-40B4-BE49-F238E27FC236}">
                <a16:creationId xmlns:a16="http://schemas.microsoft.com/office/drawing/2014/main" id="{9F2D55C8-4B96-2246-B77B-B7065C7E1546}"/>
              </a:ext>
            </a:extLst>
          </p:cNvPr>
          <p:cNvSpPr txBox="1">
            <a:spLocks/>
          </p:cNvSpPr>
          <p:nvPr/>
        </p:nvSpPr>
        <p:spPr>
          <a:xfrm>
            <a:off x="722244" y="266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Tumor Associated</a:t>
            </a:r>
          </a:p>
          <a:p>
            <a:r>
              <a:rPr lang="en-US" dirty="0"/>
              <a:t>Antigens (TAA)</a:t>
            </a:r>
          </a:p>
        </p:txBody>
      </p:sp>
      <p:sp>
        <p:nvSpPr>
          <p:cNvPr id="9" name="TextBox 8">
            <a:extLst>
              <a:ext uri="{FF2B5EF4-FFF2-40B4-BE49-F238E27FC236}">
                <a16:creationId xmlns:a16="http://schemas.microsoft.com/office/drawing/2014/main" id="{1D72F29B-D2AF-D94C-9843-65EEA51929AC}"/>
              </a:ext>
            </a:extLst>
          </p:cNvPr>
          <p:cNvSpPr txBox="1"/>
          <p:nvPr/>
        </p:nvSpPr>
        <p:spPr>
          <a:xfrm>
            <a:off x="824948" y="1749289"/>
            <a:ext cx="4422913" cy="1754326"/>
          </a:xfrm>
          <a:prstGeom prst="rect">
            <a:avLst/>
          </a:prstGeom>
          <a:noFill/>
        </p:spPr>
        <p:txBody>
          <a:bodyPr wrap="square" rtlCol="0">
            <a:spAutoFit/>
          </a:bodyPr>
          <a:lstStyle/>
          <a:p>
            <a:r>
              <a:rPr lang="en-US" dirty="0"/>
              <a:t>A TAA is an antigen overexpressed in tumor cells but also present in other cells</a:t>
            </a:r>
          </a:p>
          <a:p>
            <a:endParaRPr lang="en-US" dirty="0"/>
          </a:p>
          <a:p>
            <a:r>
              <a:rPr lang="en-US" dirty="0"/>
              <a:t>Often recognized as self due to central tolerance</a:t>
            </a:r>
          </a:p>
          <a:p>
            <a:endParaRPr lang="en-US" dirty="0"/>
          </a:p>
        </p:txBody>
      </p:sp>
      <p:sp>
        <p:nvSpPr>
          <p:cNvPr id="12" name="Slide Number Placeholder 11">
            <a:extLst>
              <a:ext uri="{FF2B5EF4-FFF2-40B4-BE49-F238E27FC236}">
                <a16:creationId xmlns:a16="http://schemas.microsoft.com/office/drawing/2014/main" id="{B4A0BE7E-67AB-D549-9FE6-5F77F115B7F0}"/>
              </a:ext>
            </a:extLst>
          </p:cNvPr>
          <p:cNvSpPr>
            <a:spLocks noGrp="1"/>
          </p:cNvSpPr>
          <p:nvPr>
            <p:ph type="sldNum" sz="quarter" idx="12"/>
          </p:nvPr>
        </p:nvSpPr>
        <p:spPr/>
        <p:txBody>
          <a:bodyPr/>
          <a:lstStyle/>
          <a:p>
            <a:fld id="{2783F66E-3142-CD45-B80F-97911C7718E1}" type="slidenum">
              <a:rPr lang="en-US" smtClean="0"/>
              <a:t>9</a:t>
            </a:fld>
            <a:endParaRPr lang="en-US"/>
          </a:p>
        </p:txBody>
      </p:sp>
    </p:spTree>
    <p:extLst>
      <p:ext uri="{BB962C8B-B14F-4D97-AF65-F5344CB8AC3E}">
        <p14:creationId xmlns:p14="http://schemas.microsoft.com/office/powerpoint/2010/main" val="4066884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2995</TotalTime>
  <Words>957</Words>
  <Application>Microsoft Macintosh PowerPoint</Application>
  <PresentationFormat>Widescreen</PresentationFormat>
  <Paragraphs>141</Paragraphs>
  <Slides>30</Slides>
  <Notes>1</Notes>
  <HiddenSlides>1</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A cancer immunology primer</vt:lpstr>
      <vt:lpstr>Innate versus Adaptive Immune Responses</vt:lpstr>
      <vt:lpstr>Immune Cell Types</vt:lpstr>
      <vt:lpstr>Immune Cell Types</vt:lpstr>
      <vt:lpstr>MHC &amp; HLA</vt:lpstr>
      <vt:lpstr>Immune Cell Types</vt:lpstr>
      <vt:lpstr>Selection and Differentiation of T-cells</vt:lpstr>
      <vt:lpstr>A closer look at TCR binding</vt:lpstr>
      <vt:lpstr>Tumor Specific Antigens (TSA)</vt:lpstr>
      <vt:lpstr>PowerPoint Presentation</vt:lpstr>
      <vt:lpstr>PowerPoint Presentation</vt:lpstr>
      <vt:lpstr>Immunoediting</vt:lpstr>
      <vt:lpstr>Natural Killer cells (NK cells)</vt:lpstr>
      <vt:lpstr>Natural Killer T-Cells (NKT cells)</vt:lpstr>
      <vt:lpstr>Immunotherapies</vt:lpstr>
      <vt:lpstr>Immunotherapies</vt:lpstr>
      <vt:lpstr>Immune checkpoint blockade monoclonal antibodies  (mAB)</vt:lpstr>
      <vt:lpstr>Monoclonal antibodies</vt:lpstr>
      <vt:lpstr>Adoptively transferred and Engineered T-cells</vt:lpstr>
      <vt:lpstr>Engineered T-cells (CAR-T)</vt:lpstr>
      <vt:lpstr>Cancer Vaccines</vt:lpstr>
      <vt:lpstr>Vaccine Pipeline</vt:lpstr>
      <vt:lpstr>Key decisions</vt:lpstr>
      <vt:lpstr>Cancer vaccines do increase T-cell diversity/responses</vt:lpstr>
      <vt:lpstr>Cancer vaccines do increase T-cell diversity/responses</vt:lpstr>
      <vt:lpstr>Cancer vaccines do increase T-cell diversity/responses</vt:lpstr>
      <vt:lpstr>Conclusions</vt:lpstr>
      <vt:lpstr>Suggested reading for popular science lovers and those who hate getting bogged down by gratuitous use of abbreviations </vt:lpstr>
      <vt:lpstr>References</vt:lpstr>
      <vt:lpstr>Cancer immunology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novices guides to cancer immunology and vaccines</dc:title>
  <dc:creator>Weber, Leah Leslie</dc:creator>
  <cp:lastModifiedBy>Weber, Leah Leslie</cp:lastModifiedBy>
  <cp:revision>2</cp:revision>
  <dcterms:created xsi:type="dcterms:W3CDTF">2022-03-20T19:43:59Z</dcterms:created>
  <dcterms:modified xsi:type="dcterms:W3CDTF">2022-03-22T21:39:31Z</dcterms:modified>
</cp:coreProperties>
</file>