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cbbe775ba4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cbbe775ba4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cbbe775ba4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cbbe775ba4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cbbe775ba4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cbbe775ba4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cbbe775ba4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cbbe775ba4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cbbe775ba4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cbbe775ba4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bbe775ba4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bbe775ba4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cbbe775ba4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cbbe775ba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bbe775ba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bbe775ba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cbbe775ba4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cbbe775ba4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cbbe775ba4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cbbe775ba4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cbbe775ba4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cbbe775ba4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cbbe775ba4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cbbe775ba4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cbbe775ba4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cbbe775ba4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Relationship Id="rId4" Type="http://schemas.openxmlformats.org/officeDocument/2006/relationships/image" Target="../media/image17.png"/><Relationship Id="rId5" Type="http://schemas.openxmlformats.org/officeDocument/2006/relationships/image" Target="../media/image13.png"/><Relationship Id="rId6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6.png"/><Relationship Id="rId4" Type="http://schemas.openxmlformats.org/officeDocument/2006/relationships/image" Target="../media/image10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18.png"/><Relationship Id="rId5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4224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4000">
                <a:solidFill>
                  <a:srgbClr val="222222"/>
                </a:solidFill>
              </a:rPr>
              <a:t>Gaussian embedding for large-scale gene set analysis</a:t>
            </a:r>
            <a:endParaRPr sz="40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9629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222222"/>
                </a:solidFill>
              </a:rPr>
              <a:t>Sheng Wang, Emily R. Flynn &amp; Russ B. Altman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>
                <a:solidFill>
                  <a:srgbClr val="222222"/>
                </a:solidFill>
                <a:highlight>
                  <a:srgbClr val="FFFFFF"/>
                </a:highlight>
              </a:rPr>
              <a:t>Set2Gaussian</a:t>
            </a:r>
            <a:endParaRPr sz="2500"/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307300" y="1152475"/>
            <a:ext cx="5525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where </a:t>
            </a:r>
            <a:r>
              <a:rPr b="1" i="1" lang="en" sz="1500">
                <a:solidFill>
                  <a:srgbClr val="222222"/>
                </a:solidFill>
              </a:rPr>
              <a:t>D</a:t>
            </a:r>
            <a:r>
              <a:rPr baseline="-25000" lang="en" sz="1500">
                <a:solidFill>
                  <a:srgbClr val="222222"/>
                </a:solidFill>
              </a:rPr>
              <a:t>KL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is the Kullback–Leibler (KL) divergence and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where </a:t>
            </a:r>
            <a:r>
              <a:rPr i="1" lang="en" sz="1500">
                <a:solidFill>
                  <a:srgbClr val="222222"/>
                </a:solidFill>
              </a:rPr>
              <a:t>xi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is the representation of gene </a:t>
            </a:r>
            <a:r>
              <a:rPr i="1" lang="en" sz="1500">
                <a:solidFill>
                  <a:srgbClr val="222222"/>
                </a:solidFill>
              </a:rPr>
              <a:t>i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in the low-dimensional space and </a:t>
            </a:r>
            <a:r>
              <a:rPr i="1" lang="en" sz="1500">
                <a:solidFill>
                  <a:srgbClr val="222222"/>
                </a:solidFill>
              </a:rPr>
              <a:t>wj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is the context feature describing the network topology of gene </a:t>
            </a:r>
            <a:r>
              <a:rPr i="1" lang="en" sz="1500">
                <a:solidFill>
                  <a:srgbClr val="222222"/>
                </a:solidFill>
              </a:rPr>
              <a:t>j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Now relax the constraint that the entries in </a:t>
            </a:r>
            <a:r>
              <a:rPr b="1" lang="en" sz="1500">
                <a:solidFill>
                  <a:srgbClr val="222222"/>
                </a:solidFill>
                <a:highlight>
                  <a:srgbClr val="FFFFFF"/>
                </a:highlight>
              </a:rPr>
              <a:t>Ŝ</a:t>
            </a:r>
            <a:r>
              <a:rPr b="1" baseline="-25000" i="1" lang="en" sz="1500">
                <a:solidFill>
                  <a:srgbClr val="222222"/>
                </a:solidFill>
                <a:highlight>
                  <a:srgbClr val="FFFFFF"/>
                </a:highlight>
              </a:rPr>
              <a:t>i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sum to one by dropping the normalization factor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Use the sum of squared errors instead of KL divergence because </a:t>
            </a:r>
            <a:r>
              <a:rPr b="1" lang="en" sz="1500">
                <a:solidFill>
                  <a:srgbClr val="222222"/>
                </a:solidFill>
                <a:highlight>
                  <a:srgbClr val="FFFFFF"/>
                </a:highlight>
              </a:rPr>
              <a:t>Ŝ</a:t>
            </a:r>
            <a:r>
              <a:rPr b="1" baseline="-25000" i="1" lang="en" sz="1500">
                <a:solidFill>
                  <a:srgbClr val="222222"/>
                </a:solidFill>
                <a:highlight>
                  <a:srgbClr val="FFFFFF"/>
                </a:highlight>
              </a:rPr>
              <a:t>i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is no longer an </a:t>
            </a:r>
            <a:r>
              <a:rPr i="1" lang="en" sz="1500">
                <a:solidFill>
                  <a:srgbClr val="222222"/>
                </a:solidFill>
              </a:rPr>
              <a:t>n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-dimensional probability simplex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  <p:pic>
        <p:nvPicPr>
          <p:cNvPr id="117" name="Google Shape;11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017725"/>
            <a:ext cx="3070775" cy="79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4476" y="1887499"/>
            <a:ext cx="2585219" cy="93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3350" y="3694851"/>
            <a:ext cx="3279135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91900" y="2901800"/>
            <a:ext cx="2110372" cy="64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en" sz="2500">
                <a:solidFill>
                  <a:srgbClr val="222222"/>
                </a:solidFill>
                <a:highlight>
                  <a:srgbClr val="FFFFFF"/>
                </a:highlight>
              </a:rPr>
              <a:t>Set2Gaussian</a:t>
            </a:r>
            <a:endParaRPr/>
          </a:p>
        </p:txBody>
      </p:sp>
      <p:sp>
        <p:nvSpPr>
          <p:cNvPr id="126" name="Google Shape;126;p23"/>
          <p:cNvSpPr txBox="1"/>
          <p:nvPr>
            <p:ph idx="1" type="body"/>
          </p:nvPr>
        </p:nvSpPr>
        <p:spPr>
          <a:xfrm>
            <a:off x="5079225" y="2636325"/>
            <a:ext cx="3753000" cy="23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222222"/>
                </a:solidFill>
              </a:rPr>
              <a:t>f</a:t>
            </a:r>
            <a:r>
              <a:rPr baseline="-25000" i="1" lang="en" sz="1500">
                <a:solidFill>
                  <a:srgbClr val="222222"/>
                </a:solidFill>
              </a:rPr>
              <a:t>k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is the multivariate Gaussian probability density function and </a:t>
            </a:r>
            <a:r>
              <a:rPr i="1" lang="en" sz="1500">
                <a:solidFill>
                  <a:srgbClr val="222222"/>
                </a:solidFill>
              </a:rPr>
              <a:t>f</a:t>
            </a:r>
            <a:r>
              <a:rPr baseline="-25000" i="1" lang="en" sz="1500">
                <a:solidFill>
                  <a:srgbClr val="222222"/>
                </a:solidFill>
              </a:rPr>
              <a:t>k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(</a:t>
            </a:r>
            <a:r>
              <a:rPr i="1" lang="en" sz="1500">
                <a:solidFill>
                  <a:srgbClr val="222222"/>
                </a:solidFill>
              </a:rPr>
              <a:t>j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) is the probability density of gene </a:t>
            </a:r>
            <a:r>
              <a:rPr i="1" lang="en" sz="1500">
                <a:solidFill>
                  <a:srgbClr val="222222"/>
                </a:solidFill>
              </a:rPr>
              <a:t>j</a:t>
            </a:r>
            <a:endParaRPr i="1" sz="15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Note: Mahalanobis distance of gene </a:t>
            </a:r>
            <a:r>
              <a:rPr i="1" lang="en" sz="1500">
                <a:solidFill>
                  <a:srgbClr val="222222"/>
                </a:solidFill>
              </a:rPr>
              <a:t>j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from the mean and covariance matrix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  <p:pic>
        <p:nvPicPr>
          <p:cNvPr id="127" name="Google Shape;12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500" y="1084363"/>
            <a:ext cx="3301400" cy="6419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7613" y="1793050"/>
            <a:ext cx="2361175" cy="84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6588" y="2669700"/>
            <a:ext cx="3563221" cy="91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7950" y="4327450"/>
            <a:ext cx="4829352" cy="63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2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11700" y="3632675"/>
            <a:ext cx="3753011" cy="641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/>
          <p:nvPr>
            <p:ph type="title"/>
          </p:nvPr>
        </p:nvSpPr>
        <p:spPr>
          <a:xfrm>
            <a:off x="461725" y="609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</a:t>
            </a:r>
            <a:endParaRPr/>
          </a:p>
        </p:txBody>
      </p:sp>
      <p:sp>
        <p:nvSpPr>
          <p:cNvPr id="137" name="Google Shape;137;p24"/>
          <p:cNvSpPr txBox="1"/>
          <p:nvPr>
            <p:ph idx="1" type="body"/>
          </p:nvPr>
        </p:nvSpPr>
        <p:spPr>
          <a:xfrm>
            <a:off x="0" y="633600"/>
            <a:ext cx="9144000" cy="450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</a:rPr>
              <a:t>Gene set member identification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Set2Gaussian significantly outperformed the proposed baseline gene set representation approaches and hypergraph embedding on identifying gene set members in all three datasets at all size categories (</a:t>
            </a:r>
            <a:r>
              <a:rPr i="1" lang="en" sz="1500">
                <a:solidFill>
                  <a:srgbClr val="222222"/>
                </a:solidFill>
              </a:rPr>
              <a:t>P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 &lt; 0.05; Wilcoxon signed-rank test)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  <p:pic>
        <p:nvPicPr>
          <p:cNvPr id="138" name="Google Shape;138;p24"/>
          <p:cNvPicPr preferRelativeResize="0"/>
          <p:nvPr/>
        </p:nvPicPr>
        <p:blipFill rotWithShape="1">
          <a:blip r:embed="rId3">
            <a:alphaModFix/>
          </a:blip>
          <a:srcRect b="48317" l="0" r="0" t="0"/>
          <a:stretch/>
        </p:blipFill>
        <p:spPr>
          <a:xfrm>
            <a:off x="1675125" y="2018750"/>
            <a:ext cx="5304575" cy="2949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Results</a:t>
            </a:r>
            <a:endParaRPr/>
          </a:p>
        </p:txBody>
      </p:sp>
      <p:sp>
        <p:nvSpPr>
          <p:cNvPr id="144" name="Google Shape;144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Tumour stratification and subnetwork identification in sarcoma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Set2Gaussian’s subtypes had significantly different survival in sarcoma across groups, whereas subtypes from the other three approaches did not</a:t>
            </a:r>
            <a:endParaRPr/>
          </a:p>
        </p:txBody>
      </p:sp>
      <p:pic>
        <p:nvPicPr>
          <p:cNvPr id="145" name="Google Shape;145;p25"/>
          <p:cNvPicPr preferRelativeResize="0"/>
          <p:nvPr/>
        </p:nvPicPr>
        <p:blipFill rotWithShape="1">
          <a:blip r:embed="rId3">
            <a:alphaModFix/>
          </a:blip>
          <a:srcRect b="66179" l="0" r="0" t="0"/>
          <a:stretch/>
        </p:blipFill>
        <p:spPr>
          <a:xfrm>
            <a:off x="1828662" y="2190575"/>
            <a:ext cx="5486675" cy="267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Results</a:t>
            </a:r>
            <a:endParaRPr/>
          </a:p>
        </p:txBody>
      </p:sp>
      <p:sp>
        <p:nvSpPr>
          <p:cNvPr id="151" name="Google Shape;151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Downsize existing previously defined gene sets in GSEA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For all cell lines, Set2Gaussian enriched for more gene sets in comparison to Standard. For 60 of 69 cell lines, Set2Gaussian enriched for more gene sets in comparison to All. 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6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52" name="Google Shape;152;p26"/>
          <p:cNvPicPr preferRelativeResize="0"/>
          <p:nvPr/>
        </p:nvPicPr>
        <p:blipFill rotWithShape="1">
          <a:blip r:embed="rId3">
            <a:alphaModFix/>
          </a:blip>
          <a:srcRect b="47390" l="0" r="0" t="0"/>
          <a:stretch/>
        </p:blipFill>
        <p:spPr>
          <a:xfrm>
            <a:off x="2029950" y="2244275"/>
            <a:ext cx="5084101" cy="2705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222222"/>
                </a:solidFill>
                <a:highlight>
                  <a:srgbClr val="FFFFFF"/>
                </a:highlight>
              </a:rPr>
              <a:t>Gene sets</a:t>
            </a:r>
            <a:endParaRPr sz="250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Come from many sources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Boost the signal-to-noise ratio and increase explanatory power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Used in various downstream analyses: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disease signature identification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drug pathway association prediction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survival analysis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drug response prediction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520"/>
              <a:t>Gene sets</a:t>
            </a:r>
            <a:endParaRPr sz="2520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267325" y="1152475"/>
            <a:ext cx="8426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B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ottlenecks: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Averaging embedding fails to distinguish different gene sets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E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xisting methods require fixed-length vectors as input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High quality compact vectors are needed to avoid overfitting</a:t>
            </a:r>
            <a:endParaRPr sz="1500"/>
          </a:p>
        </p:txBody>
      </p:sp>
      <p:pic>
        <p:nvPicPr>
          <p:cNvPr id="68" name="Google Shape;68;p15"/>
          <p:cNvPicPr preferRelativeResize="0"/>
          <p:nvPr/>
        </p:nvPicPr>
        <p:blipFill rotWithShape="1">
          <a:blip r:embed="rId3">
            <a:alphaModFix/>
          </a:blip>
          <a:srcRect b="48982" l="0" r="68724" t="0"/>
          <a:stretch/>
        </p:blipFill>
        <p:spPr>
          <a:xfrm>
            <a:off x="2825675" y="2571750"/>
            <a:ext cx="3309701" cy="228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222222"/>
                </a:solidFill>
                <a:highlight>
                  <a:srgbClr val="FFFFFF"/>
                </a:highlight>
              </a:rPr>
              <a:t> Network embedding</a:t>
            </a:r>
            <a:endParaRPr sz="2500"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Molecular interaction networks provide novel insights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Network embedding is a powerful network analysis approach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Generates a highly informative and compact vector representation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Regularizes high-dimensional network data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Represents each gene as a fixed-length vector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Low-dimensional continuous vector space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T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ypically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much smaller 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dimension 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than the original data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222222"/>
                </a:solidFill>
                <a:highlight>
                  <a:srgbClr val="FFFFFF"/>
                </a:highlight>
              </a:rPr>
              <a:t>Gaussian embedding</a:t>
            </a:r>
            <a:endParaRPr sz="2500"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456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Simple aggregation methods such as 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averaging may not be sufficiently expressive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Gene sets can be arbitrarily large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G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enes in the same set frequently have different functions and are involved in multiple biological processes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Gaussian embedding to model the uncertainty of nodes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Represents each node as a multivariate Gaussian distribution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  <p:pic>
        <p:nvPicPr>
          <p:cNvPr id="81" name="Google Shape;81;p17"/>
          <p:cNvPicPr preferRelativeResize="0"/>
          <p:nvPr/>
        </p:nvPicPr>
        <p:blipFill rotWithShape="1">
          <a:blip r:embed="rId3">
            <a:alphaModFix/>
          </a:blip>
          <a:srcRect b="0" l="0" r="68560" t="52137"/>
          <a:stretch/>
        </p:blipFill>
        <p:spPr>
          <a:xfrm>
            <a:off x="3091151" y="2976150"/>
            <a:ext cx="2897500" cy="186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222222"/>
                </a:solidFill>
                <a:highlight>
                  <a:srgbClr val="FFFFFF"/>
                </a:highlight>
              </a:rPr>
              <a:t>Set2Gaussian</a:t>
            </a:r>
            <a:endParaRPr sz="2500"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Input: biological networks and a collection of gene sets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Each gene is represented as a single point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Each gene set is represented as a multivariate Gaussian distribution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The mean vector describes the joint contribution of genes in this gene set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The covariance matrix characterizes the agreement among individual genes in each dimension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  <p:pic>
        <p:nvPicPr>
          <p:cNvPr id="88" name="Google Shape;88;p18"/>
          <p:cNvPicPr preferRelativeResize="0"/>
          <p:nvPr/>
        </p:nvPicPr>
        <p:blipFill rotWithShape="1">
          <a:blip r:embed="rId3">
            <a:alphaModFix/>
          </a:blip>
          <a:srcRect b="0" l="31214" r="0" t="0"/>
          <a:stretch/>
        </p:blipFill>
        <p:spPr>
          <a:xfrm>
            <a:off x="2523425" y="2661125"/>
            <a:ext cx="3806524" cy="234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>
                <a:solidFill>
                  <a:srgbClr val="222222"/>
                </a:solidFill>
                <a:highlight>
                  <a:srgbClr val="FFFFFF"/>
                </a:highlight>
              </a:rPr>
              <a:t>Set2Gaussian</a:t>
            </a:r>
            <a:endParaRPr sz="2500"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rgbClr val="222222"/>
                </a:solidFill>
              </a:rPr>
              <a:t>Problem definition</a:t>
            </a:r>
            <a:endParaRPr sz="15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413" y="1582400"/>
            <a:ext cx="8107173" cy="169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>
                <a:solidFill>
                  <a:srgbClr val="222222"/>
                </a:solidFill>
                <a:highlight>
                  <a:srgbClr val="FFFFFF"/>
                </a:highlight>
              </a:rPr>
              <a:t>Set2Gaussian</a:t>
            </a:r>
            <a:endParaRPr sz="2500"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017725"/>
            <a:ext cx="5315100" cy="39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R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andom walk with restart (RWR)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captures fine-grained topological properties that lie beyond direct neighbours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RWR can correct the noise from missing and spurious genes using network neighbours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Define transition matrix </a:t>
            </a:r>
            <a:r>
              <a:rPr i="1" lang="en" sz="1500">
                <a:solidFill>
                  <a:srgbClr val="222222"/>
                </a:solidFill>
              </a:rPr>
              <a:t>B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, which represents the probability of a transition from gene </a:t>
            </a:r>
            <a:r>
              <a:rPr i="1" lang="en" sz="1500">
                <a:solidFill>
                  <a:srgbClr val="222222"/>
                </a:solidFill>
              </a:rPr>
              <a:t>i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to gene </a:t>
            </a:r>
            <a:r>
              <a:rPr i="1" lang="en" sz="1500">
                <a:solidFill>
                  <a:srgbClr val="222222"/>
                </a:solidFill>
              </a:rPr>
              <a:t>j</a:t>
            </a:r>
            <a:endParaRPr i="1" sz="15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222222"/>
                </a:solidFill>
              </a:rPr>
              <a:t>Define </a:t>
            </a:r>
            <a:r>
              <a:rPr b="1" lang="en" sz="1500">
                <a:solidFill>
                  <a:srgbClr val="222222"/>
                </a:solidFill>
              </a:rPr>
              <a:t>u</a:t>
            </a:r>
            <a:r>
              <a:rPr baseline="-25000" i="1" lang="en" sz="1500">
                <a:solidFill>
                  <a:srgbClr val="222222"/>
                </a:solidFill>
              </a:rPr>
              <a:t>i</a:t>
            </a:r>
            <a:r>
              <a:rPr b="1" i="1" lang="en" sz="1500">
                <a:solidFill>
                  <a:srgbClr val="222222"/>
                </a:solidFill>
              </a:rPr>
              <a:t>S</a:t>
            </a:r>
            <a:r>
              <a:rPr baseline="-25000" i="1" lang="en" sz="1500">
                <a:solidFill>
                  <a:srgbClr val="222222"/>
                </a:solidFill>
              </a:rPr>
              <a:t>i</a:t>
            </a:r>
            <a:r>
              <a:rPr baseline="30000" i="1" lang="en" sz="1500">
                <a:solidFill>
                  <a:srgbClr val="222222"/>
                </a:solidFill>
              </a:rPr>
              <a:t>t</a:t>
            </a:r>
            <a:r>
              <a:rPr lang="en" sz="1500">
                <a:solidFill>
                  <a:srgbClr val="222222"/>
                </a:solidFill>
              </a:rPr>
              <a:t> 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as an </a:t>
            </a:r>
            <a:r>
              <a:rPr i="1" lang="en" sz="1500">
                <a:solidFill>
                  <a:srgbClr val="222222"/>
                </a:solidFill>
              </a:rPr>
              <a:t>n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-dimensional distribution vector in which each entry </a:t>
            </a:r>
            <a:r>
              <a:rPr i="1" lang="en" sz="1500">
                <a:solidFill>
                  <a:srgbClr val="222222"/>
                </a:solidFill>
              </a:rPr>
              <a:t>j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contains the probability of gene </a:t>
            </a:r>
            <a:r>
              <a:rPr i="1" lang="en" sz="1500">
                <a:solidFill>
                  <a:srgbClr val="222222"/>
                </a:solidFill>
              </a:rPr>
              <a:t>j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being visited from gene </a:t>
            </a:r>
            <a:r>
              <a:rPr i="1" lang="en" sz="1500">
                <a:solidFill>
                  <a:srgbClr val="222222"/>
                </a:solidFill>
              </a:rPr>
              <a:t>i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after </a:t>
            </a:r>
            <a:r>
              <a:rPr i="1" lang="en" sz="1500">
                <a:solidFill>
                  <a:srgbClr val="222222"/>
                </a:solidFill>
              </a:rPr>
              <a:t>t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steps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Define </a:t>
            </a:r>
            <a:r>
              <a:rPr b="1" lang="en" sz="1500">
                <a:solidFill>
                  <a:srgbClr val="222222"/>
                </a:solidFill>
                <a:highlight>
                  <a:srgbClr val="FFFFFF"/>
                </a:highlight>
              </a:rPr>
              <a:t>Q</a:t>
            </a:r>
            <a:r>
              <a:rPr baseline="-25000" i="1" lang="en" sz="1500">
                <a:solidFill>
                  <a:srgbClr val="222222"/>
                </a:solidFill>
                <a:highlight>
                  <a:srgbClr val="FFFFFF"/>
                </a:highlight>
              </a:rPr>
              <a:t>k</a:t>
            </a:r>
            <a:r>
              <a:rPr baseline="30000" i="1" lang="en" sz="1500">
                <a:solidFill>
                  <a:srgbClr val="222222"/>
                </a:solidFill>
                <a:highlight>
                  <a:srgbClr val="FFFFFF"/>
                </a:highlight>
              </a:rPr>
              <a:t>t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as an </a:t>
            </a:r>
            <a:r>
              <a:rPr i="1" lang="en" sz="1500">
                <a:solidFill>
                  <a:srgbClr val="222222"/>
                </a:solidFill>
              </a:rPr>
              <a:t>n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-dimensional distribution vector in which each entry contains the probability of a gene being visited from gene set </a:t>
            </a:r>
            <a:r>
              <a:rPr i="1" lang="en" sz="1500">
                <a:solidFill>
                  <a:srgbClr val="222222"/>
                </a:solidFill>
              </a:rPr>
              <a:t>k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after </a:t>
            </a:r>
            <a:r>
              <a:rPr i="1" lang="en" sz="1500">
                <a:solidFill>
                  <a:srgbClr val="222222"/>
                </a:solidFill>
              </a:rPr>
              <a:t>t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steps</a:t>
            </a:r>
            <a:endParaRPr baseline="30000" sz="15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8474" y="2219500"/>
            <a:ext cx="1806526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26800" y="3170975"/>
            <a:ext cx="3274350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33308" y="4072075"/>
            <a:ext cx="3061341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>
                <a:solidFill>
                  <a:srgbClr val="222222"/>
                </a:solidFill>
                <a:highlight>
                  <a:srgbClr val="FFFFFF"/>
                </a:highlight>
              </a:rPr>
              <a:t>Set2Gaussian</a:t>
            </a:r>
            <a:endParaRPr sz="2500"/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Optimizes two criteria to find the low-dimensional representation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Genes with similar diffusion states should be close to each other in the low-dimensional space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Genes in a given gene set in the network should have higher probabilities in the Gaussian distribution of that gene set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The loss function is defined as </a:t>
            </a:r>
            <a:r>
              <a:rPr b="1" i="1" lang="en" sz="1500">
                <a:solidFill>
                  <a:srgbClr val="222222"/>
                </a:solidFill>
              </a:rPr>
              <a:t>L</a:t>
            </a:r>
            <a:r>
              <a:rPr i="1" lang="en" sz="1500">
                <a:solidFill>
                  <a:srgbClr val="222222"/>
                </a:solidFill>
              </a:rPr>
              <a:t> :=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</a:t>
            </a:r>
            <a:r>
              <a:rPr b="1" i="1" lang="en" sz="1500">
                <a:solidFill>
                  <a:srgbClr val="222222"/>
                </a:solidFill>
              </a:rPr>
              <a:t>L</a:t>
            </a:r>
            <a:r>
              <a:rPr lang="en" sz="1500">
                <a:solidFill>
                  <a:srgbClr val="222222"/>
                </a:solidFill>
              </a:rPr>
              <a:t>gene + </a:t>
            </a:r>
            <a:r>
              <a:rPr b="1" i="1" lang="en" sz="1500">
                <a:solidFill>
                  <a:srgbClr val="222222"/>
                </a:solidFill>
              </a:rPr>
              <a:t>L</a:t>
            </a:r>
            <a:r>
              <a:rPr lang="en" sz="1500">
                <a:solidFill>
                  <a:srgbClr val="222222"/>
                </a:solidFill>
              </a:rPr>
              <a:t>set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b="1" i="1" lang="en" sz="1500">
                <a:solidFill>
                  <a:srgbClr val="222222"/>
                </a:solidFill>
              </a:rPr>
              <a:t>L</a:t>
            </a:r>
            <a:r>
              <a:rPr lang="en" sz="1500">
                <a:solidFill>
                  <a:srgbClr val="222222"/>
                </a:solidFill>
              </a:rPr>
              <a:t>gene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 and </a:t>
            </a:r>
            <a:r>
              <a:rPr b="1" i="1" lang="en" sz="1500">
                <a:solidFill>
                  <a:srgbClr val="222222"/>
                </a:solidFill>
              </a:rPr>
              <a:t>L</a:t>
            </a:r>
            <a:r>
              <a:rPr lang="en" sz="1500">
                <a:solidFill>
                  <a:srgbClr val="222222"/>
                </a:solidFill>
              </a:rPr>
              <a:t>set </a:t>
            </a: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represent the loss function based on the above two criteria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