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1"/>
    <p:restoredTop sz="94662"/>
  </p:normalViewPr>
  <p:slideViewPr>
    <p:cSldViewPr snapToGrid="0" snapToObjects="1">
      <p:cViewPr>
        <p:scale>
          <a:sx n="90" d="100"/>
          <a:sy n="90" d="100"/>
        </p:scale>
        <p:origin x="13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FE7A-18F9-4041-894B-DC2362328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62EEC-B21A-A248-B144-FA6FA5851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6539D-FCC2-4141-A80F-21A056C0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B7ED-E56B-954D-B6C5-0C3196D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6E482-B089-D142-BFC3-01C05BDB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F909-46FA-6143-9AE2-87F4271D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F7EFB-4CD1-034F-9367-BE81D249B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7628E-9BAA-AD4C-B672-1BF21836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E6CB4-BC00-F447-A56F-C68CAAE9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4D61-58A6-1449-9C1D-DBC0E449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E153C-6DF0-8949-B65F-1C02AACBE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698F2-172E-934B-855C-58874350A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6EDD-F6F9-7941-9908-13C84F7B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36E1-0F71-9E49-854E-0649F9E4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42E5-D483-1142-84F3-8C0D4FA3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8779-59E4-864B-A9A5-BF5F5086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0523-8072-6841-B9D6-679D748E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72062-003B-0440-BE01-77EC5371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D6DA2-29A9-474E-B1CD-9BC6EF49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BC76-6ECD-4E49-BD61-DF0A9490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6A0E-CF05-DC4C-9A84-5067A60D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E7012-A784-5A4F-A781-941075F2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D65A-DF2B-534E-99C1-57BBC37F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2F4B-0AD9-0844-B34A-31C9414E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17056-9F30-1048-B5AC-16E8ECE0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4F44-CD64-534F-8CA2-8EA36860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C8EDC-076C-D744-BD66-3CDDEC192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BC026-78CA-6B49-866D-9867D4953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A8D37-089C-1D49-BB94-AEDB8EF8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7ACB5-8C96-A341-8619-71AFE6DE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A4E41-B056-834B-9D25-B205A8E8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323F-BC14-FB4E-9997-179BA8C2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D8EF1-BEB7-414F-B220-1510D0F3D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B8E0C-FBC8-0D48-BA92-BAECBFB76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282A5-1A4E-B146-AAD3-6398E278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F3AA9-8C9F-D34B-96AA-85D62DC28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54E74-1705-A341-8C7E-CD5BAC65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DA925-A4A7-0D4E-A742-328FD61F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FC738-494F-2A4A-9585-87495D92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08DA-5D5F-1843-AC42-2563065C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31C94-BF80-3140-97B4-A28798B55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79D36-0A80-9940-BB0B-98DBA4F8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4B63D-84EA-074F-8ECE-5D509E97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5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AB722-F416-4140-A7A3-BA410584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7E493-C4EB-BE49-8F3E-75BFB671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4BAC-2B94-0B46-B302-EC865FA9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5829-74B3-5942-B5F4-A05E8B76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25E8-F9A9-2649-BFDB-45C37852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07B81-D30A-EE47-BA39-1E6271402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051EF-FA36-7A4F-A1B9-D73FCFD3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8EA14-262A-B147-8307-EB66AE90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8EDE0-B6AD-9743-BCCA-753284EC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09A8-8965-E846-98DC-C6927319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58EBC-92E5-1F48-9B29-1B9AEAB2A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AECDD-D2EB-304E-83CA-0618D9B64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FB1CD-97D7-FB48-8441-DEA60784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AAC30-3C11-DA4D-810B-D687F3FA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A41E9-6A92-4643-8E57-91485C0E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6690C-BAC4-194F-9616-DB8F8864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CD42B-BCED-C243-B7B9-A0C7A20B1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4B70-B8FB-B241-BD2E-A4E2EACEA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AD2F-EFCD-AB41-805A-E95D97B39859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350B-AB1A-9E42-B11F-61734F9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A9B3-5CCA-1443-9BF7-94A494265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506B-2926-C64E-9878-AB929176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7DDF-84D9-734D-89FF-300F9725A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4" y="708025"/>
            <a:ext cx="1131570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MEDALT: single-cell copy number lineage tracing enabling gene discovery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0621C-7C53-B749-B02C-4617AAA83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4" y="1917700"/>
            <a:ext cx="11201396" cy="1655762"/>
          </a:xfrm>
        </p:spPr>
        <p:txBody>
          <a:bodyPr anchor="ctr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Fang Wang,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Qihan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Vakul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Mohanty,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Shaoheng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Liang,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Jinzhuang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Dou, Jincheng Han, Darlan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Conterno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Minussi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Gao, Li Ding, Nicholas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Navin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Ken Chen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CD5945-D67B-984B-B0E4-22CD8BA7A1E6}"/>
              </a:ext>
            </a:extLst>
          </p:cNvPr>
          <p:cNvSpPr/>
          <p:nvPr/>
        </p:nvSpPr>
        <p:spPr>
          <a:xfrm rot="5400000">
            <a:off x="-3078956" y="3078956"/>
            <a:ext cx="6858000" cy="700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FFAC1-05F7-6142-9EEA-B125E06EBC31}"/>
              </a:ext>
            </a:extLst>
          </p:cNvPr>
          <p:cNvSpPr/>
          <p:nvPr/>
        </p:nvSpPr>
        <p:spPr>
          <a:xfrm rot="5400000">
            <a:off x="-178593" y="5279231"/>
            <a:ext cx="2457450" cy="700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C56EEB4-DB43-EC4D-BB4B-E59941290543}"/>
              </a:ext>
            </a:extLst>
          </p:cNvPr>
          <p:cNvSpPr txBox="1">
            <a:spLocks/>
          </p:cNvSpPr>
          <p:nvPr/>
        </p:nvSpPr>
        <p:spPr>
          <a:xfrm>
            <a:off x="1514480" y="4441829"/>
            <a:ext cx="5429249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Presentation by: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Payam Dibaeinia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CS598 MEB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5ED93-B973-3446-B9C3-00ABD8BDB8BF}"/>
              </a:ext>
            </a:extLst>
          </p:cNvPr>
          <p:cNvSpPr txBox="1"/>
          <p:nvPr/>
        </p:nvSpPr>
        <p:spPr>
          <a:xfrm>
            <a:off x="6167440" y="6226183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Wang, Fang, et al. "MEDALT: single-cell copy number lineage tracing enabling gene discovery." Genome biology 22.1 (2021): 1-22.</a:t>
            </a:r>
          </a:p>
        </p:txBody>
      </p:sp>
    </p:spTree>
    <p:extLst>
      <p:ext uri="{BB962C8B-B14F-4D97-AF65-F5344CB8AC3E}">
        <p14:creationId xmlns:p14="http://schemas.microsoft.com/office/powerpoint/2010/main" val="56449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 detection: Lineage Speciation Analysis (LSA)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rgbClr val="00B0F0"/>
                  </a:buClr>
                  <a:buFont typeface="+mj-lt"/>
                  <a:buAutoNum type="arabicPeriod" startAt="3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an empirical p-value for each CNA event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Empirical p-value:</a:t>
                </a:r>
              </a:p>
              <a:p>
                <a:pPr marL="457200" lvl="1" indent="0">
                  <a:lnSpc>
                    <a:spcPct val="150000"/>
                  </a:lnSpc>
                  <a:buClr>
                    <a:srgbClr val="00B0F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𝑙𝑖𝑛𝑒𝑎𝑔𝑒𝑠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sup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&gt;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total number of background lineages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the same size as real lineage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CFL of the CNA event in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lineages with the same size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permuted data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CFL of the CNA event in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real data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63E8091-5D72-D54A-93E5-420B14FF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6" y="2560084"/>
            <a:ext cx="2982230" cy="24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Additional LSAs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1253330"/>
            <a:ext cx="10971991" cy="537607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Cohort-level LSA: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a cohort data containing multiple individuals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Detect CNAs that non-randomly occur in many individuals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Idea: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 meta-lineages by merging lineages obtained from different individuals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Compute CFLs and p-values for meta lineages</a:t>
            </a:r>
          </a:p>
          <a:p>
            <a:pPr marL="457200" indent="-457200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Parallel evolutions (PLSA):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Detect CNAs that occur independently in many parallel lineages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similar statistical LSA analysis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Instead of examining lineages independently, the algorithm works on multiple parallel lineages</a:t>
            </a:r>
          </a:p>
        </p:txBody>
      </p:sp>
    </p:spTree>
    <p:extLst>
      <p:ext uri="{BB962C8B-B14F-4D97-AF65-F5344CB8AC3E}">
        <p14:creationId xmlns:p14="http://schemas.microsoft.com/office/powerpoint/2010/main" val="393488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in-silico evaluations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1253330"/>
            <a:ext cx="10971991" cy="5376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Simulated data: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Various CNA mechanisms: genome doubling, breakage-fusion-bridge, tandem duplication and …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synthetic SCCN data each containing ~200 cells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Ground truth: list of functional CNAs </a:t>
            </a:r>
          </a:p>
          <a:p>
            <a:pPr marL="457200" lvl="1" indent="0">
              <a:lnSpc>
                <a:spcPct val="150000"/>
              </a:lnSpc>
              <a:buClr>
                <a:srgbClr val="00B0F0"/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Analysis: FAA detection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LSA + MEDALT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LSA + [Maximum Likelihood, Maximum Parsimony, Neighbor Joining]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GISTIC</a:t>
            </a:r>
          </a:p>
        </p:txBody>
      </p:sp>
    </p:spTree>
    <p:extLst>
      <p:ext uri="{BB962C8B-B14F-4D97-AF65-F5344CB8AC3E}">
        <p14:creationId xmlns:p14="http://schemas.microsoft.com/office/powerpoint/2010/main" val="139940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in-silico evaluations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96AA2B6-B388-9A41-A211-603F0588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158" y="2429666"/>
            <a:ext cx="11101684" cy="30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real data evaluations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1253330"/>
            <a:ext cx="5013199" cy="5376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cohort of 20 breast cancer patients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Patient-level analysis: 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Parallel lineages have different mutation rates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Attributed to variable degree of DNA damage repair loss (DDR)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CE370-A7C1-6246-ABEB-153FCEAFF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975" y="2155824"/>
            <a:ext cx="5360988" cy="33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real data evaluations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1253330"/>
            <a:ext cx="5360988" cy="5376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Cohort-level analysis: 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Cohort level LSA on MEDALT and MP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GISTIC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 truth: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Literature survey for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CNAs functionally associated with breast cancer development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BC8EF-AA84-494D-AC53-4C14DD98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263" y="1811336"/>
            <a:ext cx="4368800" cy="45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4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real data evaluations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1253330"/>
            <a:ext cx="7184899" cy="5376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Cohort-level analysis: 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Cohort level LSA at gene resolution focusing on 448 genes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LSA+MEDALT: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197 genes identified; 109 AMP, 88 DEL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LSA+MP: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130 genes identified; 82 AMP, 48 DEL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GISTIC: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genes identified, 33 AMP, 27 DEL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 Truth: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CRISPR knockout effect scores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55113-42D6-B545-A505-38249F28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14" y="1487479"/>
            <a:ext cx="3213907" cy="4007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0F3F7-666B-1942-BB3F-CF157989F464}"/>
              </a:ext>
            </a:extLst>
          </p:cNvPr>
          <p:cNvSpPr txBox="1"/>
          <p:nvPr/>
        </p:nvSpPr>
        <p:spPr>
          <a:xfrm>
            <a:off x="6167440" y="6083303"/>
            <a:ext cx="5905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Meyers, Robin M., et al. "Computational correction of copy number effect improves specificity of CRISPR–Cas9 essentiality screens in cancer cells." Nature genetics 49.12 (2017): 1779-1784.</a:t>
            </a:r>
          </a:p>
        </p:txBody>
      </p:sp>
    </p:spTree>
    <p:extLst>
      <p:ext uri="{BB962C8B-B14F-4D97-AF65-F5344CB8AC3E}">
        <p14:creationId xmlns:p14="http://schemas.microsoft.com/office/powerpoint/2010/main" val="170034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real data evaluations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996146"/>
            <a:ext cx="9770937" cy="5376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Parallel evolution analysis (PLSA):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PLSA+MEDALT: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107 genes identified; 65 AMP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PLSA+MP: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355 genes identified; 252 AMP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PLSA+MEDALT: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Loss of FAAP24 in two lineages in one patient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Associated with worse progression-free survival (PFS) in TCGA data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1EDAA-8C00-1046-B31F-46F017AF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386" y="1253330"/>
            <a:ext cx="1858963" cy="3357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EB760-B99C-4044-B6B8-9039F658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912" y="4014791"/>
            <a:ext cx="5938415" cy="28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996146"/>
            <a:ext cx="9770937" cy="537607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4E286F-CE7B-8441-A098-BDF989EE5604}"/>
              </a:ext>
            </a:extLst>
          </p:cNvPr>
          <p:cNvSpPr txBox="1">
            <a:spLocks/>
          </p:cNvSpPr>
          <p:nvPr/>
        </p:nvSpPr>
        <p:spPr>
          <a:xfrm>
            <a:off x="301751" y="1253330"/>
            <a:ext cx="11442574" cy="537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Linear run time of MEDALT allows for running it on thousands of permuted data sets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enables a fast statistical fitness-associated analysis (LSA) for functional CNA detection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LSA + MEDALT proved to be significantly more accurate than other baseline approaches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MEDALT uses a simplified MED distance, but proved to be accurate on data simulated with various types of CNA mechanisms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Future directions: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Improving data permutation and estimation of background CFL distribution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Improving MED distance calculation by including more complex mechanisms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Especially if a more efficient background distribution estimation is available </a:t>
            </a:r>
          </a:p>
        </p:txBody>
      </p:sp>
    </p:spTree>
    <p:extLst>
      <p:ext uri="{BB962C8B-B14F-4D97-AF65-F5344CB8AC3E}">
        <p14:creationId xmlns:p14="http://schemas.microsoft.com/office/powerpoint/2010/main" val="140210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0" y="1253330"/>
            <a:ext cx="11390377" cy="50987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phylogenetics approaches ignore non-linear nature of evolutions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Infinite Site Assumption (ISA)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Reality: A site can be changed multiple times by CNAs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Genomic sites evolve independently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true in reality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Euclidean or Hamming distance between CNPs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capture above non-linearities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0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0" y="1253330"/>
            <a:ext cx="11805369" cy="50987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Novel phylogenetics approaches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 distance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number of evolutionary events to convert one CNP to another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MEDICC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Challenge: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NP-hard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scalable to single-cell copy number (SCCN) datasets with thousands of cells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0E282-DE1A-6F40-80AF-C7A004871181}"/>
              </a:ext>
            </a:extLst>
          </p:cNvPr>
          <p:cNvSpPr txBox="1"/>
          <p:nvPr/>
        </p:nvSpPr>
        <p:spPr>
          <a:xfrm>
            <a:off x="6167440" y="6226183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Schwarz, Roland F., et al. "Phylogenetic quantification of intra-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heterogeneity."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Biol 10.4 (2014): e1003535.</a:t>
            </a:r>
          </a:p>
        </p:txBody>
      </p:sp>
    </p:spTree>
    <p:extLst>
      <p:ext uri="{BB962C8B-B14F-4D97-AF65-F5344CB8AC3E}">
        <p14:creationId xmlns:p14="http://schemas.microsoft.com/office/powerpoint/2010/main" val="356028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MEDALT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1253330"/>
            <a:ext cx="10890968" cy="5098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MEDALT is a cells’ evolutionary history inference algorithm from SCCN data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914400" lvl="1" indent="-457200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a polynomial time algorithm for MED calculation and tree inference that scales to large SCCN datasets</a:t>
            </a:r>
          </a:p>
          <a:p>
            <a:pPr marL="914400" lvl="1" indent="-457200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a statistical method to identify CNAs/genes significantly related to the evolution (Fitness-Associated Alterations; FAA)</a:t>
            </a:r>
          </a:p>
        </p:txBody>
      </p:sp>
    </p:spTree>
    <p:extLst>
      <p:ext uri="{BB962C8B-B14F-4D97-AF65-F5344CB8AC3E}">
        <p14:creationId xmlns:p14="http://schemas.microsoft.com/office/powerpoint/2010/main" val="239308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751" y="1253330"/>
                <a:ext cx="10890968" cy="50987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Evolutionary tree reconstruction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Only two events are considered: Amplification (+1), Deletion (-1)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event affects a continuous genomic region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 lost position (0) can never be regained or deleted</a:t>
                </a:r>
              </a:p>
              <a:p>
                <a:pPr lvl="2">
                  <a:lnSpc>
                    <a:spcPct val="150000"/>
                  </a:lnSpc>
                  <a:buClr>
                    <a:srgbClr val="00B0F0"/>
                  </a:buClr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If so, MED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 greedy algorithm finds optimal MED in O(m)</a:t>
                </a:r>
              </a:p>
              <a:p>
                <a:pPr lvl="2">
                  <a:lnSpc>
                    <a:spcPct val="150000"/>
                  </a:lnSpc>
                  <a:buClr>
                    <a:srgbClr val="00B0F0"/>
                  </a:buClr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 is the size of the array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1" y="1253330"/>
                <a:ext cx="10890968" cy="5098701"/>
              </a:xfrm>
              <a:blipFill>
                <a:blip r:embed="rId2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3D8D39E-C6D9-394D-A2F1-440A33D2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08" y="3221089"/>
            <a:ext cx="4628582" cy="23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0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FCF188-9123-E543-A4C3-354154B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" y="1253330"/>
            <a:ext cx="6839829" cy="5098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Evolutionary tree (MEDALT) inference: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MEDALT: is a rooted directed minimum spanning tree (RDMS) with smallest number of CNAs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Edmond’s algorithm is used to infer RDMS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Theoretically runs in ~O(n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 is the number of single-cells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practice: ~O(n)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2313F-A331-E544-95D8-BF598FA9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08" y="3221089"/>
            <a:ext cx="4628582" cy="23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 detection: Lineage Speciation Analysis (LSA)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00B0F0"/>
                  </a:buClr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CFL (cumulative fold change) Calculation: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Start from root of MEDALT, remove edges iteratively to get a subset of cells (lineage)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lineage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CNA event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sum copy number levels of all cells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50000"/>
                  </a:lnSpc>
                  <a:buClr>
                    <a:srgbClr val="00B0F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𝐶𝐹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50000"/>
                  </a:lnSpc>
                  <a:buClr>
                    <a:srgbClr val="00B0F0"/>
                  </a:buClr>
                  <a:buNone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 each region, CFLs for amplification and deletion are computed separately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F17DE2B-31D4-9444-934F-ED6CB4DE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94815">
            <a:off x="8608745" y="1888412"/>
            <a:ext cx="2792312" cy="3081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01249-08CC-9E45-8528-4F4628B6F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230" y="4995862"/>
            <a:ext cx="1600722" cy="16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3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 detection: Lineage Speciation Analysis (LSA)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rgbClr val="00B0F0"/>
                  </a:buClr>
                  <a:buFont typeface="+mj-lt"/>
                  <a:buAutoNum type="arabicPeriod" startAt="2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a background distribution of CFLs: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SCCN Data is randomly permuted 1000 times (entire chromosomes are shuffled between cells)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time a MEDALT is computed (i.e. permuted MEDALTs)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each permuted MEDALT,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𝐶𝐹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computed similar to real data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each lineage in the real MEDALT, we select all the lineages with the same size from random MEDALTs</a:t>
                </a:r>
              </a:p>
              <a:p>
                <a:pPr marL="457200" lvl="1" indent="0">
                  <a:lnSpc>
                    <a:spcPct val="150000"/>
                  </a:lnSpc>
                  <a:buClr>
                    <a:srgbClr val="00B0F0"/>
                  </a:buClr>
                  <a:buNone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3750A6C-1817-944E-9233-56194A741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37" y="3954463"/>
            <a:ext cx="4044950" cy="21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DFEDA-0CDA-8645-9240-CDA83E8BB7DD}"/>
              </a:ext>
            </a:extLst>
          </p:cNvPr>
          <p:cNvSpPr/>
          <p:nvPr/>
        </p:nvSpPr>
        <p:spPr>
          <a:xfrm>
            <a:off x="0" y="0"/>
            <a:ext cx="12192000" cy="999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56F0A-6004-B848-B1A0-7E8425D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9" y="0"/>
            <a:ext cx="10729685" cy="999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 detection: Lineage Speciation Analysis (LSA)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rgbClr val="00B0F0"/>
                  </a:buClr>
                  <a:buFont typeface="+mj-lt"/>
                  <a:buAutoNum type="arabicPeriod" startAt="3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an empirical p-value for each CNA event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Empirical p-value:</a:t>
                </a:r>
              </a:p>
              <a:p>
                <a:pPr marL="457200" lvl="1" indent="0">
                  <a:lnSpc>
                    <a:spcPct val="150000"/>
                  </a:lnSpc>
                  <a:buClr>
                    <a:srgbClr val="00B0F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total number of background lineages with proper size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CFL of the CNA event in permuted data 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CFL of the CNA event in real data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FCF188-9123-E543-A4C3-354154B91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1" y="1253330"/>
                <a:ext cx="10971991" cy="5098701"/>
              </a:xfrm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0397C37-4A96-1943-9EAD-860C8C2D4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6" y="2560084"/>
            <a:ext cx="2982230" cy="24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1062</Words>
  <Application>Microsoft Macintosh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Office Theme</vt:lpstr>
      <vt:lpstr>MEDALT: single-cell copy number lineage tracing enabling gene discovery</vt:lpstr>
      <vt:lpstr>Background</vt:lpstr>
      <vt:lpstr>Background</vt:lpstr>
      <vt:lpstr>Goals of MEDALT</vt:lpstr>
      <vt:lpstr>MEDALT</vt:lpstr>
      <vt:lpstr>MEDALT</vt:lpstr>
      <vt:lpstr>FAA detection: Lineage Speciation Analysis (LSA)</vt:lpstr>
      <vt:lpstr>FAA detection: Lineage Speciation Analysis (LSA)</vt:lpstr>
      <vt:lpstr>FAA detection: Lineage Speciation Analysis (LSA)</vt:lpstr>
      <vt:lpstr>FAA detection: Lineage Speciation Analysis (LSA)</vt:lpstr>
      <vt:lpstr>Two Additional LSAs</vt:lpstr>
      <vt:lpstr>Results: in-silico evaluations</vt:lpstr>
      <vt:lpstr>Results: in-silico evaluations</vt:lpstr>
      <vt:lpstr>Results: real data evaluations</vt:lpstr>
      <vt:lpstr>Results: real data evaluations</vt:lpstr>
      <vt:lpstr>Results: real data evaluations</vt:lpstr>
      <vt:lpstr>Results: real data evaluations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Payam</dc:creator>
  <cp:lastModifiedBy>Payam</cp:lastModifiedBy>
  <cp:revision>30</cp:revision>
  <dcterms:created xsi:type="dcterms:W3CDTF">2021-04-05T00:38:49Z</dcterms:created>
  <dcterms:modified xsi:type="dcterms:W3CDTF">2021-04-05T21:39:29Z</dcterms:modified>
</cp:coreProperties>
</file>