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58" r:id="rId4"/>
    <p:sldId id="257" r:id="rId5"/>
    <p:sldId id="259" r:id="rId6"/>
    <p:sldId id="260" r:id="rId7"/>
    <p:sldId id="276" r:id="rId8"/>
    <p:sldId id="261" r:id="rId9"/>
    <p:sldId id="266" r:id="rId10"/>
    <p:sldId id="278" r:id="rId11"/>
    <p:sldId id="264" r:id="rId12"/>
    <p:sldId id="272" r:id="rId13"/>
    <p:sldId id="273" r:id="rId14"/>
    <p:sldId id="277" r:id="rId15"/>
    <p:sldId id="263" r:id="rId16"/>
    <p:sldId id="267" r:id="rId17"/>
    <p:sldId id="274" r:id="rId18"/>
    <p:sldId id="262" r:id="rId19"/>
    <p:sldId id="268" r:id="rId20"/>
    <p:sldId id="269" r:id="rId21"/>
    <p:sldId id="270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E82B9-FB70-404B-8B0A-7AB631937A8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AFFFC-4DE9-1147-8CFD-7E6CC70F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average, increasing the number of samples or decreasing the number of subclones decreases uncertainty in a clone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AFFFC-4DE9-1147-8CFD-7E6CC70F57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61E2-58A0-BC46-BF28-FB5D115EE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280DF-DB01-3C45-8068-7DC6FE047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8F765-3F35-824D-93AB-40BC1FB8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F328E-4ECF-584E-9F2C-C301A698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C278-0F41-F14C-B866-9F9C947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3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B200-99A8-B34A-B2BA-30107AE1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B5813-DD53-0042-AC8F-C37F2D78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71F9-8D7C-6148-9267-BE1F5ADD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D91E2-E19A-FC4F-AF76-682E266A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BD409-40F3-3947-B8EB-86556979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024A4-9168-BB4C-B38A-B2A47A7E0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1E5A9-2174-2F42-A81B-BF7AABBE5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A4F0-6405-D44B-AA95-F3F80C5F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E27A2-58E5-854D-A79D-FDB2EA2D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34F6-0CEF-6F41-B9AD-CCE01ADD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1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92BC-4190-244D-B54A-BC20CDC1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312F-F4E9-4242-940C-276D18D82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F7783-83F7-B347-80A0-1DCD5725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5D60-CABA-8C45-BF68-4131522D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5CE37-440A-2B48-893F-74E45477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2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ABF2-6C64-994F-AA1B-FA06ECAE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F54E5-1DAE-EB44-A358-1CBE433F1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9461-6A73-7F42-ABB0-F80BF91E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96AC-FECF-C14A-B6C4-36E4828F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21DC0-01BE-CA49-B27E-15FF5206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FB0D-0DE3-DD43-A3A3-203F3886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ACB22-D718-894E-ADCE-C34EB9A08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D116C-6599-EB45-B179-2A346DB00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97966-6CC3-A846-B433-6C481389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08132-A98D-A64F-A73B-EF725DF8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B11A1-72EC-554C-A00B-662D075F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B822-976C-A842-A1FE-3CF91C44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CD0A3-71A2-0C49-A35A-03B98996E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90D54-3A21-EE42-A819-43AB2B528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E8A11-74AE-1248-8D4B-DDDFCA61D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178F3-BFBE-EE46-8248-4378941A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A5FE2-09AB-DD40-B2F6-A93D740C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A7146-7D0C-D74F-A28A-E76E325B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C8DBD-F803-D440-993D-78706616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E9E6-609D-8E47-93C0-99B4E8C3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AA4DB-EB59-A140-AFD8-314F1D9C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85783-28F3-F54E-B792-CC8C35ED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F8AEB-770E-124D-96A1-2D7F9E92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AFE89-94BA-F44B-8BD9-5A92F140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5AED0-D463-3145-87CB-F514E2AD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BC41D-A04D-F342-B502-BD9522D8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067C-6E47-5440-AF69-2088264D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DE69-EA42-5D47-9F83-E3DBC4D1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E3214-56F5-F241-B45C-CB9952A59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D85FF-598A-E84A-8988-9ACFF443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81DD-52C8-B346-A00B-4B2FFC83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E5AFB-34E6-B445-979E-615502DE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F92A-7DB3-6142-9981-13133E5B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1B262-80F1-A14F-ADD3-90D239F7C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29A64-C91A-F44A-884C-11329FC1C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36DE6-F0D6-8042-9E8B-46C36C8E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2463B-625F-7B4D-8963-9E7B2E54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C6ECB-36AA-3E4D-84A8-49B73086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2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782F3-B403-2241-8087-7CF651E6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BA450-C50F-9E48-A813-400D1EBE6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98D2-2B20-3341-B10B-F41B666A9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5417-AE61-8D4A-B7A7-9B42A1F3009C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2B9B-24D0-4D4A-A3BE-ED0F67476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CED35-EB7B-1A4B-857F-4369C5C45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97FC-7AB3-E24F-BAED-C2755FD6C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FA01-3E42-D14A-83F9-97479087B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Reconstructing tumor evolutionary histories and clone trees in polynomial-time with</a:t>
            </a:r>
            <a:br>
              <a:rPr lang="en-US" dirty="0"/>
            </a:br>
            <a:r>
              <a:rPr lang="en-US" dirty="0" err="1"/>
              <a:t>SubMARine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979BB-A839-BE4C-871B-C1F23289A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9349740" cy="165576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Slides and presentation by Palash for CS598 course on April 1</a:t>
            </a:r>
            <a:r>
              <a:rPr lang="en-US" baseline="30000" dirty="0"/>
              <a:t>st </a:t>
            </a:r>
            <a:r>
              <a:rPr lang="en-US" dirty="0"/>
              <a:t>2021</a:t>
            </a:r>
          </a:p>
          <a:p>
            <a:r>
              <a:rPr lang="en-US" dirty="0"/>
              <a:t>Authors: Linda K. </a:t>
            </a:r>
            <a:r>
              <a:rPr lang="en-US" dirty="0" err="1"/>
              <a:t>Sundermann</a:t>
            </a:r>
            <a:r>
              <a:rPr lang="en-US" dirty="0"/>
              <a:t>, Jeff </a:t>
            </a:r>
            <a:r>
              <a:rPr lang="en-US" dirty="0" err="1"/>
              <a:t>Wintersinger</a:t>
            </a:r>
            <a:r>
              <a:rPr lang="en-US" dirty="0"/>
              <a:t>, Gunnar </a:t>
            </a:r>
            <a:r>
              <a:rPr lang="en-US" dirty="0" err="1"/>
              <a:t>Ra¨tsch</a:t>
            </a:r>
            <a:r>
              <a:rPr lang="en-US" dirty="0"/>
              <a:t>, Jens </a:t>
            </a:r>
            <a:r>
              <a:rPr lang="en-US" dirty="0" err="1"/>
              <a:t>Stoye</a:t>
            </a:r>
            <a:r>
              <a:rPr lang="en-US" dirty="0"/>
              <a:t>, Quaid Morris</a:t>
            </a:r>
          </a:p>
        </p:txBody>
      </p:sp>
    </p:spTree>
    <p:extLst>
      <p:ext uri="{BB962C8B-B14F-4D97-AF65-F5344CB8AC3E}">
        <p14:creationId xmlns:p14="http://schemas.microsoft.com/office/powerpoint/2010/main" val="126727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CF6B-562C-1947-8FA5-E1EF6428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1F6A-7C22-2140-8338-8607E59B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Partial clone tree</a:t>
            </a:r>
          </a:p>
          <a:p>
            <a:pPr lvl="1"/>
            <a:r>
              <a:rPr lang="en-US" dirty="0"/>
              <a:t>Ancestry graph</a:t>
            </a:r>
          </a:p>
          <a:p>
            <a:pPr lvl="1"/>
            <a:r>
              <a:rPr lang="en-US" dirty="0"/>
              <a:t>Valid partial clone tree</a:t>
            </a:r>
          </a:p>
          <a:p>
            <a:pPr lvl="1"/>
            <a:r>
              <a:rPr lang="en-US" dirty="0"/>
              <a:t>MAR</a:t>
            </a:r>
          </a:p>
          <a:p>
            <a:pPr lvl="1"/>
            <a:r>
              <a:rPr lang="en-US" dirty="0" err="1"/>
              <a:t>subMAR</a:t>
            </a:r>
            <a:endParaRPr lang="en-US" dirty="0"/>
          </a:p>
          <a:p>
            <a:pPr lvl="1"/>
            <a:r>
              <a:rPr lang="en-US" dirty="0"/>
              <a:t>Completion of a partial clone tree</a:t>
            </a:r>
          </a:p>
        </p:txBody>
      </p:sp>
    </p:spTree>
    <p:extLst>
      <p:ext uri="{BB962C8B-B14F-4D97-AF65-F5344CB8AC3E}">
        <p14:creationId xmlns:p14="http://schemas.microsoft.com/office/powerpoint/2010/main" val="122834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49F769C-5119-CA44-84CF-A76EA43FBD95}"/>
              </a:ext>
            </a:extLst>
          </p:cNvPr>
          <p:cNvGrpSpPr/>
          <p:nvPr/>
        </p:nvGrpSpPr>
        <p:grpSpPr>
          <a:xfrm>
            <a:off x="3285987" y="174636"/>
            <a:ext cx="8800923" cy="5914368"/>
            <a:chOff x="1488760" y="682039"/>
            <a:chExt cx="9169400" cy="6161991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C6442D39-8835-2C4E-BA86-8E9CC6658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760" y="2068830"/>
              <a:ext cx="9169400" cy="4775200"/>
            </a:xfrm>
            <a:prstGeom prst="rect">
              <a:avLst/>
            </a:prstGeom>
          </p:spPr>
        </p:pic>
        <p:pic>
          <p:nvPicPr>
            <p:cNvPr id="6" name="Picture 5" descr="Text, letter&#10;&#10;Description automatically generated">
              <a:extLst>
                <a:ext uri="{FF2B5EF4-FFF2-40B4-BE49-F238E27FC236}">
                  <a16:creationId xmlns:a16="http://schemas.microsoft.com/office/drawing/2014/main" id="{44354E7C-578E-F743-A0BA-6D2737E6C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008"/>
            <a:stretch/>
          </p:blipFill>
          <p:spPr>
            <a:xfrm>
              <a:off x="1511300" y="682039"/>
              <a:ext cx="9124321" cy="1386791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09D029-C1D7-8245-AF23-3F4994D47871}"/>
              </a:ext>
            </a:extLst>
          </p:cNvPr>
          <p:cNvCxnSpPr>
            <a:cxnSpLocks/>
          </p:cNvCxnSpPr>
          <p:nvPr/>
        </p:nvCxnSpPr>
        <p:spPr>
          <a:xfrm>
            <a:off x="1657350" y="1108710"/>
            <a:ext cx="18135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131A0B-4E8D-CC4C-853A-25D6AC79ED44}"/>
              </a:ext>
            </a:extLst>
          </p:cNvPr>
          <p:cNvSpPr txBox="1"/>
          <p:nvPr/>
        </p:nvSpPr>
        <p:spPr>
          <a:xfrm>
            <a:off x="822960" y="318508"/>
            <a:ext cx="2260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Germline Constraint</a:t>
            </a:r>
          </a:p>
          <a:p>
            <a:r>
              <a:rPr lang="en-US" dirty="0"/>
              <a:t>Partial Tree Constraint</a:t>
            </a:r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692E8A-7EC7-0643-A3D8-D18D9EF53B00}"/>
              </a:ext>
            </a:extLst>
          </p:cNvPr>
          <p:cNvCxnSpPr>
            <a:cxnSpLocks/>
          </p:cNvCxnSpPr>
          <p:nvPr/>
        </p:nvCxnSpPr>
        <p:spPr>
          <a:xfrm>
            <a:off x="1657350" y="1909657"/>
            <a:ext cx="18135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4B56311-1FDB-7F45-83B1-1D1C9934053D}"/>
              </a:ext>
            </a:extLst>
          </p:cNvPr>
          <p:cNvSpPr txBox="1"/>
          <p:nvPr/>
        </p:nvSpPr>
        <p:spPr>
          <a:xfrm>
            <a:off x="822960" y="1381175"/>
            <a:ext cx="16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Constraint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36345D-1A9E-AF4B-96CC-B08DD085E808}"/>
              </a:ext>
            </a:extLst>
          </p:cNvPr>
          <p:cNvCxnSpPr>
            <a:cxnSpLocks/>
          </p:cNvCxnSpPr>
          <p:nvPr/>
        </p:nvCxnSpPr>
        <p:spPr>
          <a:xfrm>
            <a:off x="1348478" y="6442380"/>
            <a:ext cx="18135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F52A1B-6CDB-6844-81C2-A1ECF730EB5A}"/>
              </a:ext>
            </a:extLst>
          </p:cNvPr>
          <p:cNvSpPr txBox="1"/>
          <p:nvPr/>
        </p:nvSpPr>
        <p:spPr>
          <a:xfrm>
            <a:off x="562333" y="6055785"/>
            <a:ext cx="157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Crossover Rule</a:t>
            </a: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A3F633C-B8A1-0743-91ED-E90A5D07F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64354" y="6246377"/>
            <a:ext cx="8800923" cy="436987"/>
          </a:xfr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B6D621-7720-074F-B6B2-35AEC70F498D}"/>
              </a:ext>
            </a:extLst>
          </p:cNvPr>
          <p:cNvCxnSpPr>
            <a:cxnSpLocks/>
          </p:cNvCxnSpPr>
          <p:nvPr/>
        </p:nvCxnSpPr>
        <p:spPr>
          <a:xfrm>
            <a:off x="1657350" y="2713567"/>
            <a:ext cx="18135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9DA520-C64E-0C4D-B649-E6B44281AE10}"/>
              </a:ext>
            </a:extLst>
          </p:cNvPr>
          <p:cNvSpPr txBox="1"/>
          <p:nvPr/>
        </p:nvSpPr>
        <p:spPr>
          <a:xfrm>
            <a:off x="822960" y="2313617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Subpoplar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EF1D3-01DD-E841-A3D5-15338324C9C3}"/>
              </a:ext>
            </a:extLst>
          </p:cNvPr>
          <p:cNvSpPr txBox="1"/>
          <p:nvPr/>
        </p:nvSpPr>
        <p:spPr>
          <a:xfrm>
            <a:off x="353992" y="3287330"/>
            <a:ext cx="295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matrix has all -1 entries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BACA13-891B-CA43-841B-D03CAF78EA0C}"/>
              </a:ext>
            </a:extLst>
          </p:cNvPr>
          <p:cNvCxnSpPr>
            <a:cxnSpLocks/>
          </p:cNvCxnSpPr>
          <p:nvPr/>
        </p:nvCxnSpPr>
        <p:spPr>
          <a:xfrm>
            <a:off x="1450794" y="3797351"/>
            <a:ext cx="18135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923476-CFDD-0848-81D3-8B7F6455BCF5}"/>
              </a:ext>
            </a:extLst>
          </p:cNvPr>
          <p:cNvSpPr txBox="1"/>
          <p:nvPr/>
        </p:nvSpPr>
        <p:spPr>
          <a:xfrm>
            <a:off x="7686448" y="3770057"/>
            <a:ext cx="3548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Each iteration converts -1s </a:t>
            </a:r>
          </a:p>
          <a:p>
            <a:pPr algn="ctr"/>
            <a:r>
              <a:rPr lang="en-US" sz="2400" dirty="0"/>
              <a:t>to 0s and 1s</a:t>
            </a:r>
          </a:p>
        </p:txBody>
      </p:sp>
    </p:spTree>
    <p:extLst>
      <p:ext uri="{BB962C8B-B14F-4D97-AF65-F5344CB8AC3E}">
        <p14:creationId xmlns:p14="http://schemas.microsoft.com/office/powerpoint/2010/main" val="404645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3E9D-2986-754A-A31E-25869E7B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Subpoplar</a:t>
            </a:r>
            <a:r>
              <a:rPr lang="en-US" dirty="0"/>
              <a:t> Function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2CC739-4E2B-C247-982A-AE25CC782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Z(k, k’) = 0 if the following condition is </a:t>
            </a:r>
            <a:r>
              <a:rPr lang="en-US" dirty="0">
                <a:solidFill>
                  <a:srgbClr val="FF0000"/>
                </a:solidFill>
              </a:rPr>
              <a:t>violated</a:t>
            </a:r>
            <a:r>
              <a:rPr lang="en-US" dirty="0"/>
              <a:t> when k’ was a child of k and has no other (possible) descendants that are possible parents of k’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D02A9-F326-6047-9F90-62454A93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827734"/>
            <a:ext cx="9486900" cy="5588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8293927-1BBE-6544-9209-72855A1F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80" y="3386534"/>
            <a:ext cx="6261100" cy="8509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3AFA7AC-F61D-C443-A69F-BA4896AD40B7}"/>
              </a:ext>
            </a:extLst>
          </p:cNvPr>
          <p:cNvGrpSpPr/>
          <p:nvPr/>
        </p:nvGrpSpPr>
        <p:grpSpPr>
          <a:xfrm>
            <a:off x="2480310" y="4482104"/>
            <a:ext cx="6312695" cy="2514600"/>
            <a:chOff x="3806190" y="4447814"/>
            <a:chExt cx="6312695" cy="25146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2C56B1-ED06-4E47-8B9D-547E25990270}"/>
                </a:ext>
              </a:extLst>
            </p:cNvPr>
            <p:cNvSpPr/>
            <p:nvPr/>
          </p:nvSpPr>
          <p:spPr>
            <a:xfrm>
              <a:off x="3806190" y="5189220"/>
              <a:ext cx="987743" cy="9877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k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BC7AEF-E297-7D46-BA5B-16131FB509DE}"/>
                </a:ext>
              </a:extLst>
            </p:cNvPr>
            <p:cNvSpPr/>
            <p:nvPr/>
          </p:nvSpPr>
          <p:spPr>
            <a:xfrm>
              <a:off x="5867400" y="5189219"/>
              <a:ext cx="987743" cy="9877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k’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730979C-C612-AB43-82EE-D8A811E2BCA4}"/>
                </a:ext>
              </a:extLst>
            </p:cNvPr>
            <p:cNvCxnSpPr/>
            <p:nvPr/>
          </p:nvCxnSpPr>
          <p:spPr>
            <a:xfrm>
              <a:off x="4793933" y="5683090"/>
              <a:ext cx="10734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1E6D37-2822-FD44-AABA-2A8E36416489}"/>
                </a:ext>
              </a:extLst>
            </p:cNvPr>
            <p:cNvSpPr/>
            <p:nvPr/>
          </p:nvSpPr>
          <p:spPr>
            <a:xfrm>
              <a:off x="8402003" y="5188860"/>
              <a:ext cx="987743" cy="9877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k’’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367D0E-E367-354B-976B-614ADE92A704}"/>
                </a:ext>
              </a:extLst>
            </p:cNvPr>
            <p:cNvCxnSpPr>
              <a:cxnSpLocks/>
            </p:cNvCxnSpPr>
            <p:nvPr/>
          </p:nvCxnSpPr>
          <p:spPr>
            <a:xfrm>
              <a:off x="6855143" y="5682731"/>
              <a:ext cx="1546860" cy="0"/>
            </a:xfrm>
            <a:prstGeom prst="straightConnector1">
              <a:avLst/>
            </a:prstGeom>
            <a:ln w="762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8A46559F-76CD-D745-8917-028534FF22EA}"/>
                </a:ext>
              </a:extLst>
            </p:cNvPr>
            <p:cNvCxnSpPr>
              <a:stCxn id="15" idx="0"/>
              <a:endCxn id="10" idx="0"/>
            </p:cNvCxnSpPr>
            <p:nvPr/>
          </p:nvCxnSpPr>
          <p:spPr>
            <a:xfrm rot="16200000" flipH="1" flipV="1">
              <a:off x="6597789" y="2891133"/>
              <a:ext cx="360" cy="4595813"/>
            </a:xfrm>
            <a:prstGeom prst="curvedConnector3">
              <a:avLst>
                <a:gd name="adj1" fmla="val -200025556"/>
              </a:avLst>
            </a:prstGeom>
            <a:ln w="762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Multiply 25">
              <a:extLst>
                <a:ext uri="{FF2B5EF4-FFF2-40B4-BE49-F238E27FC236}">
                  <a16:creationId xmlns:a16="http://schemas.microsoft.com/office/drawing/2014/main" id="{8C20A139-B359-0044-BE9A-7DCDF10BFED5}"/>
                </a:ext>
              </a:extLst>
            </p:cNvPr>
            <p:cNvSpPr/>
            <p:nvPr/>
          </p:nvSpPr>
          <p:spPr>
            <a:xfrm>
              <a:off x="7672865" y="4447814"/>
              <a:ext cx="2446020" cy="2514600"/>
            </a:xfrm>
            <a:prstGeom prst="mathMultiply">
              <a:avLst/>
            </a:prstGeom>
            <a:solidFill>
              <a:srgbClr val="FF0000">
                <a:alpha val="2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66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3E9D-2986-754A-A31E-25869E7B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Subpoplar</a:t>
            </a:r>
            <a:r>
              <a:rPr lang="en-US" dirty="0"/>
              <a:t> Function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2CC739-4E2B-C247-982A-AE25CC782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Z(k, k’) = 1 if the following condition is </a:t>
            </a:r>
            <a:r>
              <a:rPr lang="en-US" dirty="0">
                <a:solidFill>
                  <a:srgbClr val="0070C0"/>
                </a:solidFill>
              </a:rPr>
              <a:t>not violated </a:t>
            </a:r>
            <a:r>
              <a:rPr lang="en-US" dirty="0"/>
              <a:t>when k’ was a child of k and k’ has no other possible parent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D02A9-F326-6047-9F90-62454A93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827734"/>
            <a:ext cx="9486900" cy="5588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8293927-1BBE-6544-9209-72855A1F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80" y="3386534"/>
            <a:ext cx="6261100" cy="8509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D2C56B1-ED06-4E47-8B9D-547E25990270}"/>
              </a:ext>
            </a:extLst>
          </p:cNvPr>
          <p:cNvSpPr/>
          <p:nvPr/>
        </p:nvSpPr>
        <p:spPr>
          <a:xfrm>
            <a:off x="2480310" y="5223510"/>
            <a:ext cx="987743" cy="987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BC7AEF-E297-7D46-BA5B-16131FB509DE}"/>
              </a:ext>
            </a:extLst>
          </p:cNvPr>
          <p:cNvSpPr/>
          <p:nvPr/>
        </p:nvSpPr>
        <p:spPr>
          <a:xfrm>
            <a:off x="4541520" y="5223509"/>
            <a:ext cx="987743" cy="987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k’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30979C-C612-AB43-82EE-D8A811E2BCA4}"/>
              </a:ext>
            </a:extLst>
          </p:cNvPr>
          <p:cNvCxnSpPr/>
          <p:nvPr/>
        </p:nvCxnSpPr>
        <p:spPr>
          <a:xfrm>
            <a:off x="3468053" y="5717380"/>
            <a:ext cx="10734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41E6D37-2822-FD44-AABA-2A8E36416489}"/>
              </a:ext>
            </a:extLst>
          </p:cNvPr>
          <p:cNvSpPr/>
          <p:nvPr/>
        </p:nvSpPr>
        <p:spPr>
          <a:xfrm>
            <a:off x="7076123" y="5223150"/>
            <a:ext cx="987743" cy="987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k’’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367D0E-E367-354B-976B-614ADE92A704}"/>
              </a:ext>
            </a:extLst>
          </p:cNvPr>
          <p:cNvCxnSpPr>
            <a:cxnSpLocks/>
          </p:cNvCxnSpPr>
          <p:nvPr/>
        </p:nvCxnSpPr>
        <p:spPr>
          <a:xfrm>
            <a:off x="5529263" y="5717021"/>
            <a:ext cx="1546860" cy="0"/>
          </a:xfrm>
          <a:prstGeom prst="straightConnector1">
            <a:avLst/>
          </a:prstGeom>
          <a:ln w="76200"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ultiply 25">
            <a:extLst>
              <a:ext uri="{FF2B5EF4-FFF2-40B4-BE49-F238E27FC236}">
                <a16:creationId xmlns:a16="http://schemas.microsoft.com/office/drawing/2014/main" id="{8C20A139-B359-0044-BE9A-7DCDF10BFED5}"/>
              </a:ext>
            </a:extLst>
          </p:cNvPr>
          <p:cNvSpPr/>
          <p:nvPr/>
        </p:nvSpPr>
        <p:spPr>
          <a:xfrm>
            <a:off x="6346985" y="4482104"/>
            <a:ext cx="2446020" cy="2514600"/>
          </a:xfrm>
          <a:prstGeom prst="mathMultiply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2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7C120-A0BF-6042-9390-F9A606B7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20" y="36988"/>
            <a:ext cx="7078980" cy="6784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3C00A-4581-6148-AB85-1E127DBFCB8F}"/>
              </a:ext>
            </a:extLst>
          </p:cNvPr>
          <p:cNvSpPr txBox="1"/>
          <p:nvPr/>
        </p:nvSpPr>
        <p:spPr>
          <a:xfrm>
            <a:off x="662940" y="377190"/>
            <a:ext cx="330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Overview of the </a:t>
            </a:r>
            <a:r>
              <a:rPr lang="en-US" sz="2400" dirty="0" err="1"/>
              <a:t>subMARine</a:t>
            </a:r>
            <a:r>
              <a:rPr lang="en-US" sz="2400" dirty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85196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C865-9F27-AA41-88CA-ED6B82D1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the submarine algorithm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839BA7-8E08-AE46-A4C2-AA92C143C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5" y="2194559"/>
            <a:ext cx="11783129" cy="39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6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F6D5-2239-E741-89A8-EFAC088C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</a:t>
            </a:r>
            <a:r>
              <a:rPr lang="en-US" dirty="0" err="1"/>
              <a:t>subMARine</a:t>
            </a:r>
            <a:r>
              <a:rPr lang="en-US" dirty="0"/>
              <a:t> to subclonal CNAs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EF5A41-3CF3-A844-9C58-75E82751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01573" y="2440648"/>
            <a:ext cx="5146624" cy="29578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105164-9B89-B843-9A41-1E4C3B954DE3}"/>
              </a:ext>
            </a:extLst>
          </p:cNvPr>
          <p:cNvSpPr txBox="1"/>
          <p:nvPr/>
        </p:nvSpPr>
        <p:spPr>
          <a:xfrm>
            <a:off x="838200" y="1726754"/>
            <a:ext cx="73037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Until now we talked about subclonal SNVs in terms of binary presence/absence and all clone trees were equivalent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setting is fine when we are dealing with only clonal CNAs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subclonal CNAs change the VAF of SNVs resulting in different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extension includes subclonal CNAs as well as provides equivalent clone trees that generate the same set of VAFs for the subclonal SNVs</a:t>
            </a:r>
          </a:p>
        </p:txBody>
      </p:sp>
    </p:spTree>
    <p:extLst>
      <p:ext uri="{BB962C8B-B14F-4D97-AF65-F5344CB8AC3E}">
        <p14:creationId xmlns:p14="http://schemas.microsoft.com/office/powerpoint/2010/main" val="1875994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A5BFA2B-D816-BB4A-A444-ECFE3F1A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554004"/>
            <a:ext cx="8305800" cy="105410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A76F221-270F-B346-8E50-191F1DA0A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20" y="3001010"/>
            <a:ext cx="9867900" cy="3073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F90E649-FE9B-EB4A-A117-609150A364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Extending subMARine to subclonal CNAs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4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904B-0D51-4745-910D-06F58307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4765-3151-1F4F-AC0C-A603E616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Hardness?</a:t>
            </a:r>
          </a:p>
          <a:p>
            <a:r>
              <a:rPr lang="en-US" dirty="0"/>
              <a:t>Approximation factor?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7B846DF-965F-E54C-92F1-F0D5B106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7" y="3208020"/>
            <a:ext cx="10332983" cy="288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310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80EE-9B25-2D4C-87AE-6C6CEF85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on clean simulated data</a:t>
            </a:r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053B6945-8C06-084A-93EE-2D9851E0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9688830" cy="44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EA28-F94B-E541-97EA-80812A12B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don’t hesitate to interrupt if something is not clear</a:t>
            </a:r>
          </a:p>
          <a:p>
            <a:r>
              <a:rPr lang="en-US" dirty="0"/>
              <a:t>Please stop me if I say something wrong</a:t>
            </a:r>
          </a:p>
          <a:p>
            <a:r>
              <a:rPr lang="en-US" dirty="0"/>
              <a:t>Please jump in if you have any comments</a:t>
            </a:r>
          </a:p>
        </p:txBody>
      </p:sp>
    </p:spTree>
    <p:extLst>
      <p:ext uri="{BB962C8B-B14F-4D97-AF65-F5344CB8AC3E}">
        <p14:creationId xmlns:p14="http://schemas.microsoft.com/office/powerpoint/2010/main" val="314068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15EC1E2-3BE9-B242-BDC3-54072FEEB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852" y="1825625"/>
            <a:ext cx="10394296" cy="4351338"/>
          </a:xfrm>
        </p:spPr>
      </p:pic>
    </p:spTree>
    <p:extLst>
      <p:ext uri="{BB962C8B-B14F-4D97-AF65-F5344CB8AC3E}">
        <p14:creationId xmlns:p14="http://schemas.microsoft.com/office/powerpoint/2010/main" val="417167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005C-3C3E-3544-9A65-9F216658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in noisy simulated data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641EBBF-9CE5-8648-AA37-27CBC3939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505585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923E4-BE4B-4E49-AAE0-877BAD12BA9D}"/>
              </a:ext>
            </a:extLst>
          </p:cNvPr>
          <p:cNvSpPr txBox="1"/>
          <p:nvPr/>
        </p:nvSpPr>
        <p:spPr>
          <a:xfrm>
            <a:off x="575310" y="6046470"/>
            <a:ext cx="1104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Falsely defined is when the corresponding ancestor-descendant relationship in the noise-free MAR is undefined </a:t>
            </a:r>
          </a:p>
          <a:p>
            <a:r>
              <a:rPr lang="en-US" dirty="0"/>
              <a:t>Differently defined is when the ancestor-descendant relationship is defined differently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99728-34AB-7841-ABEC-A65203A88558}"/>
              </a:ext>
            </a:extLst>
          </p:cNvPr>
          <p:cNvSpPr txBox="1"/>
          <p:nvPr/>
        </p:nvSpPr>
        <p:spPr>
          <a:xfrm>
            <a:off x="575310" y="2080260"/>
            <a:ext cx="218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precision-recall curve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0166C2-2678-A248-8B6B-F6766505D24B}"/>
              </a:ext>
            </a:extLst>
          </p:cNvPr>
          <p:cNvCxnSpPr>
            <a:cxnSpLocks/>
          </p:cNvCxnSpPr>
          <p:nvPr/>
        </p:nvCxnSpPr>
        <p:spPr>
          <a:xfrm>
            <a:off x="838200" y="2622127"/>
            <a:ext cx="18135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3619DF-43B0-AB4A-87E3-6EDF1098C9BC}"/>
              </a:ext>
            </a:extLst>
          </p:cNvPr>
          <p:cNvSpPr txBox="1"/>
          <p:nvPr/>
        </p:nvSpPr>
        <p:spPr>
          <a:xfrm>
            <a:off x="9444990" y="3219589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Actual error is the sum of these two errors</a:t>
            </a:r>
          </a:p>
        </p:txBody>
      </p:sp>
    </p:spTree>
    <p:extLst>
      <p:ext uri="{BB962C8B-B14F-4D97-AF65-F5344CB8AC3E}">
        <p14:creationId xmlns:p14="http://schemas.microsoft.com/office/powerpoint/2010/main" val="94303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2BD3-A3BC-ED44-8541-DAB3FA36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on real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4267C-ADE4-F245-AAE2-5F8FB189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310" y="1580274"/>
            <a:ext cx="6061710" cy="5199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3A3A2-5092-654B-9F9B-A9AA48C2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" y="1580274"/>
            <a:ext cx="4347210" cy="4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0181-EF2E-3A41-9FCE-1BE30E54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u="sng" dirty="0"/>
              <a:t>Partial Clone Tree</a:t>
            </a:r>
            <a:r>
              <a:rPr lang="en-US" dirty="0"/>
              <a:t>?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C75551C-E9A7-3844-8048-201CA6D17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7045"/>
            <a:ext cx="10515600" cy="3388498"/>
          </a:xfrm>
        </p:spPr>
      </p:pic>
    </p:spTree>
    <p:extLst>
      <p:ext uri="{BB962C8B-B14F-4D97-AF65-F5344CB8AC3E}">
        <p14:creationId xmlns:p14="http://schemas.microsoft.com/office/powerpoint/2010/main" val="264878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3D157-1B5C-2C44-AFEA-66F778D9A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06" y="0"/>
            <a:ext cx="9591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B65D-73C7-6147-A107-8848CCDB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5451B2-824F-304A-8AD8-F0FDC05A5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85" y="2846886"/>
            <a:ext cx="11972829" cy="13255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DDD9D-E897-264F-A950-940A5FDFC3A8}"/>
              </a:ext>
            </a:extLst>
          </p:cNvPr>
          <p:cNvSpPr txBox="1"/>
          <p:nvPr/>
        </p:nvSpPr>
        <p:spPr>
          <a:xfrm>
            <a:off x="2617194" y="4560570"/>
            <a:ext cx="695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consider subclonal SNVs and clonal CNAs for 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ADE0A-C8D1-E843-A53D-3963DC5DF919}"/>
              </a:ext>
            </a:extLst>
          </p:cNvPr>
          <p:cNvSpPr txBox="1"/>
          <p:nvPr/>
        </p:nvSpPr>
        <p:spPr>
          <a:xfrm>
            <a:off x="2138954" y="5328647"/>
            <a:ext cx="791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Solid edges are ‘AND’ clause and dashed edges are ‘OR’ clause</a:t>
            </a:r>
          </a:p>
        </p:txBody>
      </p:sp>
    </p:spTree>
    <p:extLst>
      <p:ext uri="{BB962C8B-B14F-4D97-AF65-F5344CB8AC3E}">
        <p14:creationId xmlns:p14="http://schemas.microsoft.com/office/powerpoint/2010/main" val="252702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9C81-FA55-DB4C-98EC-93F8047F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Ancestry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13927-42A7-5C4A-AC6A-37FE8226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889"/>
            <a:ext cx="10515600" cy="4771074"/>
          </a:xfrm>
        </p:spPr>
        <p:txBody>
          <a:bodyPr/>
          <a:lstStyle/>
          <a:p>
            <a:r>
              <a:rPr lang="en-US" dirty="0"/>
              <a:t>What can we say about in-degree of partial and complete edges in the partial clone tree?</a:t>
            </a:r>
          </a:p>
          <a:p>
            <a:r>
              <a:rPr lang="en-US" dirty="0"/>
              <a:t>How are they different?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FA81C3F-E00B-F946-A309-7F3E5C0F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088" y="2068829"/>
            <a:ext cx="6799802" cy="4583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9B8D0-A80A-424D-8594-A5D6353ED9C1}"/>
              </a:ext>
            </a:extLst>
          </p:cNvPr>
          <p:cNvSpPr txBox="1"/>
          <p:nvPr/>
        </p:nvSpPr>
        <p:spPr>
          <a:xfrm>
            <a:off x="838200" y="3806984"/>
            <a:ext cx="4011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would the maximal partial clone tree in this example look like?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176228-2474-3447-8810-CAF4EC8FF90A}"/>
              </a:ext>
            </a:extLst>
          </p:cNvPr>
          <p:cNvCxnSpPr/>
          <p:nvPr/>
        </p:nvCxnSpPr>
        <p:spPr>
          <a:xfrm>
            <a:off x="1611630" y="5452110"/>
            <a:ext cx="31089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D320A0-5CA2-8547-9CA6-85DFB843A17C}"/>
              </a:ext>
            </a:extLst>
          </p:cNvPr>
          <p:cNvSpPr txBox="1"/>
          <p:nvPr/>
        </p:nvSpPr>
        <p:spPr>
          <a:xfrm>
            <a:off x="499110" y="5997300"/>
            <a:ext cx="3705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Why should MAR be a DAG?</a:t>
            </a:r>
          </a:p>
        </p:txBody>
      </p:sp>
    </p:spTree>
    <p:extLst>
      <p:ext uri="{BB962C8B-B14F-4D97-AF65-F5344CB8AC3E}">
        <p14:creationId xmlns:p14="http://schemas.microsoft.com/office/powerpoint/2010/main" val="185470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9C81-FA55-DB4C-98EC-93F8047F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 MAR?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FA81C3F-E00B-F946-A309-7F3E5C0F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088" y="2068829"/>
            <a:ext cx="6799802" cy="45838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7577F63-A092-3240-A3EC-129F91EF08EF}"/>
              </a:ext>
            </a:extLst>
          </p:cNvPr>
          <p:cNvGrpSpPr/>
          <p:nvPr/>
        </p:nvGrpSpPr>
        <p:grpSpPr>
          <a:xfrm>
            <a:off x="1007745" y="1624965"/>
            <a:ext cx="2677049" cy="3608070"/>
            <a:chOff x="710565" y="2068829"/>
            <a:chExt cx="2677049" cy="36080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F0D6F3-47C2-0743-A219-A574EA10945D}"/>
                </a:ext>
              </a:extLst>
            </p:cNvPr>
            <p:cNvSpPr/>
            <p:nvPr/>
          </p:nvSpPr>
          <p:spPr>
            <a:xfrm>
              <a:off x="1691640" y="2068829"/>
              <a:ext cx="51435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0478CB-221C-1E45-A6C5-259B12072375}"/>
                </a:ext>
              </a:extLst>
            </p:cNvPr>
            <p:cNvSpPr/>
            <p:nvPr/>
          </p:nvSpPr>
          <p:spPr>
            <a:xfrm>
              <a:off x="2873264" y="3095148"/>
              <a:ext cx="51435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51CB2C-FFA8-4E4F-855F-EB28D5C1834C}"/>
                </a:ext>
              </a:extLst>
            </p:cNvPr>
            <p:cNvSpPr/>
            <p:nvPr/>
          </p:nvSpPr>
          <p:spPr>
            <a:xfrm>
              <a:off x="710565" y="4377919"/>
              <a:ext cx="51435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5A1F7A-963F-6446-AE9A-78EC78D790FF}"/>
                </a:ext>
              </a:extLst>
            </p:cNvPr>
            <p:cNvSpPr/>
            <p:nvPr/>
          </p:nvSpPr>
          <p:spPr>
            <a:xfrm>
              <a:off x="910590" y="3095148"/>
              <a:ext cx="51435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27A61D-9287-7144-9049-30CCB4EBE796}"/>
                </a:ext>
              </a:extLst>
            </p:cNvPr>
            <p:cNvSpPr/>
            <p:nvPr/>
          </p:nvSpPr>
          <p:spPr>
            <a:xfrm>
              <a:off x="2873264" y="5162549"/>
              <a:ext cx="51435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6257B1-0E2A-1442-A8ED-4067E73EE43F}"/>
                </a:ext>
              </a:extLst>
            </p:cNvPr>
            <p:cNvCxnSpPr>
              <a:stCxn id="10" idx="3"/>
              <a:endCxn id="14" idx="0"/>
            </p:cNvCxnSpPr>
            <p:nvPr/>
          </p:nvCxnSpPr>
          <p:spPr>
            <a:xfrm flipH="1">
              <a:off x="1167765" y="2507854"/>
              <a:ext cx="599200" cy="5872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3731C79-D7DB-8D4E-9628-B43CDBC70C0E}"/>
                </a:ext>
              </a:extLst>
            </p:cNvPr>
            <p:cNvCxnSpPr>
              <a:stCxn id="10" idx="5"/>
              <a:endCxn id="12" idx="1"/>
            </p:cNvCxnSpPr>
            <p:nvPr/>
          </p:nvCxnSpPr>
          <p:spPr>
            <a:xfrm>
              <a:off x="2130665" y="2507854"/>
              <a:ext cx="817924" cy="6626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BAB6DEA-C8CC-2D41-B6DD-FC4707F2934B}"/>
                </a:ext>
              </a:extLst>
            </p:cNvPr>
            <p:cNvCxnSpPr>
              <a:stCxn id="14" idx="4"/>
              <a:endCxn id="13" idx="0"/>
            </p:cNvCxnSpPr>
            <p:nvPr/>
          </p:nvCxnSpPr>
          <p:spPr>
            <a:xfrm flipH="1">
              <a:off x="967740" y="3609498"/>
              <a:ext cx="200025" cy="7684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52B41F-7A3E-A241-A829-A9D96859DEB2}"/>
                </a:ext>
              </a:extLst>
            </p:cNvPr>
            <p:cNvCxnSpPr>
              <a:stCxn id="13" idx="5"/>
              <a:endCxn id="15" idx="2"/>
            </p:cNvCxnSpPr>
            <p:nvPr/>
          </p:nvCxnSpPr>
          <p:spPr>
            <a:xfrm>
              <a:off x="1149590" y="4816944"/>
              <a:ext cx="1723674" cy="60278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6ACF8B5-0881-8B4C-AE8F-437A8D69494A}"/>
                </a:ext>
              </a:extLst>
            </p:cNvPr>
            <p:cNvCxnSpPr>
              <a:stCxn id="10" idx="4"/>
              <a:endCxn id="15" idx="0"/>
            </p:cNvCxnSpPr>
            <p:nvPr/>
          </p:nvCxnSpPr>
          <p:spPr>
            <a:xfrm>
              <a:off x="1948815" y="2583179"/>
              <a:ext cx="1181624" cy="257937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130CE63-CA7F-DB4B-ADCC-0FD78531E315}"/>
                </a:ext>
              </a:extLst>
            </p:cNvPr>
            <p:cNvCxnSpPr>
              <a:stCxn id="14" idx="5"/>
              <a:endCxn id="15" idx="1"/>
            </p:cNvCxnSpPr>
            <p:nvPr/>
          </p:nvCxnSpPr>
          <p:spPr>
            <a:xfrm>
              <a:off x="1349615" y="3534173"/>
              <a:ext cx="1598974" cy="1703701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57BDD07-03C4-034E-9F3C-1F207950190C}"/>
              </a:ext>
            </a:extLst>
          </p:cNvPr>
          <p:cNvSpPr txBox="1"/>
          <p:nvPr/>
        </p:nvSpPr>
        <p:spPr>
          <a:xfrm>
            <a:off x="220990" y="5447271"/>
            <a:ext cx="441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maximal set of all ancestral relationships</a:t>
            </a:r>
          </a:p>
          <a:p>
            <a:pPr algn="ctr"/>
            <a:r>
              <a:rPr lang="en-US" sz="2000" dirty="0"/>
              <a:t> shared by the solution set of clone tree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6DEC39-A5EE-5349-A159-93F98662C63B}"/>
              </a:ext>
            </a:extLst>
          </p:cNvPr>
          <p:cNvSpPr txBox="1"/>
          <p:nvPr/>
        </p:nvSpPr>
        <p:spPr>
          <a:xfrm>
            <a:off x="6096000" y="520074"/>
            <a:ext cx="5896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 this example it just so happens that all arborescence</a:t>
            </a:r>
          </a:p>
          <a:p>
            <a:pPr algn="ctr"/>
            <a:r>
              <a:rPr lang="en-US" sz="2000" dirty="0"/>
              <a:t>of the MAR are valid solutions. But this is not always</a:t>
            </a:r>
          </a:p>
          <a:p>
            <a:pPr algn="ctr"/>
            <a:r>
              <a:rPr lang="en-US" sz="2000" dirty="0"/>
              <a:t>the case (I think)</a:t>
            </a:r>
          </a:p>
        </p:txBody>
      </p:sp>
    </p:spTree>
    <p:extLst>
      <p:ext uri="{BB962C8B-B14F-4D97-AF65-F5344CB8AC3E}">
        <p14:creationId xmlns:p14="http://schemas.microsoft.com/office/powerpoint/2010/main" val="55024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E513-10E1-A445-869E-7946CF21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constraints for a partial clone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2AB6-B088-5644-AB2F-89435F45C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Germline Constraint</a:t>
            </a:r>
          </a:p>
          <a:p>
            <a:pPr lvl="1"/>
            <a:r>
              <a:rPr lang="en-US" dirty="0"/>
              <a:t>Normal is the root!</a:t>
            </a:r>
          </a:p>
          <a:p>
            <a:r>
              <a:rPr lang="en-US" dirty="0"/>
              <a:t>Partial Tree Constraint</a:t>
            </a:r>
          </a:p>
          <a:p>
            <a:pPr lvl="1"/>
            <a:r>
              <a:rPr lang="en-US" dirty="0"/>
              <a:t>Transitivity: given that subclones k=1,K-1 are sorted by subclonal frequency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Generalized Sum Constraint</a:t>
            </a:r>
          </a:p>
          <a:p>
            <a:pPr lvl="1"/>
            <a:r>
              <a:rPr lang="en-US" dirty="0"/>
              <a:t>Sum condition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7ECF3-FAF0-DA48-8E9B-3B126F7B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650" y="3681254"/>
            <a:ext cx="7592700" cy="604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ED30C-87BE-D948-9617-0F216BF8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5448300"/>
            <a:ext cx="9486900" cy="5588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629F905-B9CC-904D-9AD3-D793F3B8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00" y="6007100"/>
            <a:ext cx="6261100" cy="850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DF5183-6F98-A646-A4D4-32C54713E94E}"/>
              </a:ext>
            </a:extLst>
          </p:cNvPr>
          <p:cNvSpPr txBox="1"/>
          <p:nvPr/>
        </p:nvSpPr>
        <p:spPr>
          <a:xfrm>
            <a:off x="5547360" y="1649046"/>
            <a:ext cx="58064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partial clone tree that satisfies these constraints is called a </a:t>
            </a:r>
            <a:r>
              <a:rPr lang="en-US" sz="2400" i="1" dirty="0"/>
              <a:t>valid partial clone 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95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E7B4-DD9E-4046-8364-23EEDF21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3658-CB99-6E4D-819F-71961397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92500"/>
          </a:bodyPr>
          <a:lstStyle/>
          <a:p>
            <a:r>
              <a:rPr lang="en-US" dirty="0"/>
              <a:t>MAR is a </a:t>
            </a:r>
            <a:r>
              <a:rPr lang="en-US" b="1" dirty="0"/>
              <a:t>partial clone tree </a:t>
            </a:r>
            <a:r>
              <a:rPr lang="en-US" dirty="0"/>
              <a:t>that is defined by the </a:t>
            </a:r>
            <a:r>
              <a:rPr lang="en-US" i="1" u="sng" dirty="0"/>
              <a:t>maximal set of all of the ancestral relationships shared by the solution set of clone tree</a:t>
            </a:r>
          </a:p>
          <a:p>
            <a:endParaRPr lang="en-US" dirty="0"/>
          </a:p>
          <a:p>
            <a:r>
              <a:rPr lang="en-US" dirty="0" err="1"/>
              <a:t>SubMARine</a:t>
            </a:r>
            <a:r>
              <a:rPr lang="en-US" dirty="0"/>
              <a:t> approximates MAR by constructed a </a:t>
            </a:r>
            <a:r>
              <a:rPr lang="en-US" dirty="0" err="1"/>
              <a:t>subMAR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Properties of </a:t>
            </a:r>
            <a:r>
              <a:rPr lang="en-US" dirty="0" err="1"/>
              <a:t>subMAR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subMAR</a:t>
            </a:r>
            <a:r>
              <a:rPr lang="en-US" dirty="0"/>
              <a:t> is a partial clone tree</a:t>
            </a:r>
          </a:p>
          <a:p>
            <a:pPr lvl="1"/>
            <a:r>
              <a:rPr lang="en-US" dirty="0"/>
              <a:t>It is unique</a:t>
            </a:r>
          </a:p>
          <a:p>
            <a:pPr lvl="1"/>
            <a:r>
              <a:rPr lang="en-US" dirty="0"/>
              <a:t>The defined ancestral relationships are a subset of those in the MAR</a:t>
            </a:r>
          </a:p>
          <a:p>
            <a:pPr lvl="1"/>
            <a:r>
              <a:rPr lang="en-US" dirty="0"/>
              <a:t>All valid clone trees are completion of the </a:t>
            </a:r>
            <a:r>
              <a:rPr lang="en-US" dirty="0" err="1"/>
              <a:t>subMAR</a:t>
            </a:r>
            <a:r>
              <a:rPr lang="en-US" dirty="0"/>
              <a:t> (follows from definition of MAR)</a:t>
            </a:r>
          </a:p>
          <a:p>
            <a:pPr lvl="1"/>
            <a:r>
              <a:rPr lang="en-US" dirty="0"/>
              <a:t>But all completions of </a:t>
            </a:r>
            <a:r>
              <a:rPr lang="en-US" dirty="0" err="1"/>
              <a:t>subMAR</a:t>
            </a:r>
            <a:r>
              <a:rPr lang="en-US" dirty="0"/>
              <a:t> are </a:t>
            </a:r>
            <a:r>
              <a:rPr lang="en-US" b="1" dirty="0"/>
              <a:t>not </a:t>
            </a:r>
            <a:r>
              <a:rPr lang="en-US" dirty="0"/>
              <a:t>valid clone trees!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8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636</Words>
  <Application>Microsoft Macintosh PowerPoint</Application>
  <PresentationFormat>Widescreen</PresentationFormat>
  <Paragraphs>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Reconstructing tumor evolutionary histories and clone trees in polynomial-time with SubMARine</vt:lpstr>
      <vt:lpstr>PowerPoint Presentation</vt:lpstr>
      <vt:lpstr>What is a Partial Clone Tree?</vt:lpstr>
      <vt:lpstr>PowerPoint Presentation</vt:lpstr>
      <vt:lpstr>Problem Statement</vt:lpstr>
      <vt:lpstr>Connection to Ancestry Graph</vt:lpstr>
      <vt:lpstr>How to build a MAR?</vt:lpstr>
      <vt:lpstr>Validity constraints for a partial clone tree</vt:lpstr>
      <vt:lpstr>Approximating the MAR</vt:lpstr>
      <vt:lpstr>Recap</vt:lpstr>
      <vt:lpstr>PowerPoint Presentation</vt:lpstr>
      <vt:lpstr>Subpoplar Function</vt:lpstr>
      <vt:lpstr>Subpoplar Function</vt:lpstr>
      <vt:lpstr>PowerPoint Presentation</vt:lpstr>
      <vt:lpstr>Steps of the submarine algorithm</vt:lpstr>
      <vt:lpstr>Extending subMARine to subclonal CNAs</vt:lpstr>
      <vt:lpstr>PowerPoint Presentation</vt:lpstr>
      <vt:lpstr>Theoretical questions</vt:lpstr>
      <vt:lpstr>Recall on clean simulated data</vt:lpstr>
      <vt:lpstr>PowerPoint Presentation</vt:lpstr>
      <vt:lpstr>Recall in noisy simulated data</vt:lpstr>
      <vt:lpstr>Results on real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tumor evolutionary histories and clone trees in polynomial-time with SubMARine</dc:title>
  <dc:creator>Sashittal, Palash Avinash</dc:creator>
  <cp:lastModifiedBy>Sashittal, Palash Avinash</cp:lastModifiedBy>
  <cp:revision>21</cp:revision>
  <dcterms:created xsi:type="dcterms:W3CDTF">2021-03-31T18:07:45Z</dcterms:created>
  <dcterms:modified xsi:type="dcterms:W3CDTF">2021-04-01T22:58:27Z</dcterms:modified>
</cp:coreProperties>
</file>