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66BC3F-F58A-47A9-A1C9-C64F4314FB73}">
  <a:tblStyle styleId="{3466BC3F-F58A-47A9-A1C9-C64F4314F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de4c1482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c9de4c1482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536452a29_2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d536452a29_2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9de4c148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c9de4c148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536452a29_2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d536452a29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536452a29_2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d536452a29_2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0761d1287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d0761d1287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0761d128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d0761d128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536452a29_2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 (how many single cells have the mutation)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(how many single cells are missing the entries)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63" name="Google Shape;363;gd536452a29_2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536452a29_2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d536452a29_2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0761d128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d0761d128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0761d1287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d0761d1287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9de4c1482_2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PhISCS bulk sequencing data is optional; it can build the tumor mutation phylogeny with only SCS data.</a:t>
            </a:r>
            <a:endParaRPr/>
          </a:p>
        </p:txBody>
      </p:sp>
      <p:sp>
        <p:nvSpPr>
          <p:cNvPr id="134" name="Google Shape;134;gc9de4c1482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0761d1287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d0761d1287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536452a29_2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d536452a29_2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c9de4c1482_2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c9de4c1482_2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9de4c1482_2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Leah for providing me with the datasets (used in PhyDOSE)</a:t>
            </a:r>
            <a:endParaRPr/>
          </a:p>
        </p:txBody>
      </p:sp>
      <p:sp>
        <p:nvSpPr>
          <p:cNvPr id="476" name="Google Shape;476;gc9de4c1482_2_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c9de4c1482_2_4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c9de4c1482_2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536452a29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536452a29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536452a29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d536452a29_2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9de4c1482_2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Perfect phylogeny indicates that the three-gametes rule holds (indicated by the purple box)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 assignment: the assignment of missing entries in the input matrix 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 flipping: flipping 1 to 0 or 0 to 1. It is due to the assumption that some entries are false positives or false negatives.</a:t>
            </a:r>
            <a:endParaRPr/>
          </a:p>
        </p:txBody>
      </p:sp>
      <p:sp>
        <p:nvSpPr>
          <p:cNvPr id="167" name="Google Shape;167;gc9de4c1482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9de4c148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c9de4c148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536452a29_2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536452a29_2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536452a29_2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matrix B keeps track of any pair of mutation (p,q) and whether there exists a row (a single cell) such that (p,q) has mutation (a,b) accordingly.</a:t>
            </a:r>
            <a:endParaRPr/>
          </a:p>
        </p:txBody>
      </p:sp>
      <p:sp>
        <p:nvSpPr>
          <p:cNvPr id="219" name="Google Shape;219;gd536452a29_2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536452a29_2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d536452a29_2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50519" y="1385853"/>
            <a:ext cx="7443000" cy="28562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</a:rPr>
              <a:t>Tumor P</a:t>
            </a:r>
            <a:r>
              <a:rPr b="1" lang="en" sz="3500">
                <a:solidFill>
                  <a:schemeClr val="lt1"/>
                </a:solidFill>
              </a:rPr>
              <a:t>hylogeny Reconstruction with both single-cell and bulk sequencing data</a:t>
            </a:r>
            <a:endParaRPr b="1" sz="3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</a:rPr>
              <a:t>PhISCS modification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Chengze Shen</a:t>
            </a:r>
            <a:endParaRPr sz="1100"/>
          </a:p>
        </p:txBody>
      </p:sp>
      <p:pic>
        <p:nvPicPr>
          <p:cNvPr descr="A picture containing drawing&#10;&#10;Description automatically generated"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755" y="658340"/>
            <a:ext cx="2182486" cy="56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3" name="Google Shape;25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Overview</a:t>
            </a:r>
            <a:endParaRPr sz="1100"/>
          </a:p>
        </p:txBody>
      </p:sp>
      <p:sp>
        <p:nvSpPr>
          <p:cNvPr id="255" name="Google Shape;255;p34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PhISCS-I (the ILP version of PhISCS)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Incorporating SCS data with ISA violation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 of bulk sequencing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Potential improvements on PhISCS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b="1" lang="en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ISA penalty</a:t>
            </a:r>
            <a:endParaRPr b="1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Few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Ambiguous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282600" y="888701"/>
            <a:ext cx="8383200" cy="3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In PhISCS, since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objective function includes whether we eliminate a mutation q using K(q), naively we can set all K(q)=1 so the objective is maximized.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 prevents this from happening by having a user-defined upper bound          for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number of eliminations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as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Instead, we could incur a penalty term based on mutation q, so that we do not need to explicitly set how many mutations we want to eliminate.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 tried the most naive case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where     is a constant.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{&quot;backgroundColor&quot;:&quot;#FFFFFF&quot;,&quot;aid&quot;:null,&quot;code&quot;:&quot;$k_{max}$&quot;,&quot;type&quot;:&quot;$&quot;,&quot;id&quot;:&quot;4&quot;,&quot;font&quot;:{&quot;color&quot;:&quot;#000000&quot;,&quot;family&quot;:&quot;Arial&quot;,&quot;size&quot;:18},&quot;backgroundColorModified&quot;:false,&quot;ts&quot;:1619464218313,&quot;cs&quot;:&quot;ZfajHLvrHbvfEc3IuCBN2A==&quot;,&quot;size&quot;:{&quot;width&quot;:51.333333333333336,&quot;height&quot;:23.666666666666668}}" id="270" name="Google Shape;27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1087" y="2027000"/>
            <a:ext cx="488950" cy="22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\\text{objective}\\;\\text{-=}\\;\\text{Penalty(q,}\\;\\text{K(q))}$&quot;,&quot;type&quot;:&quot;$&quot;,&quot;font&quot;:{&quot;size&quot;:18,&quot;color&quot;:&quot;#000000&quot;,&quot;family&quot;:&quot;Arial&quot;},&quot;backgroundColor&quot;:&quot;#FFFFFF&quot;,&quot;backgroundColorModified&quot;:false,&quot;id&quot;:&quot;5&quot;,&quot;aid&quot;:null,&quot;ts&quot;:1619464329526,&quot;cs&quot;:&quot;ynlwtMxQwjpUDZn9VxvasQ==&quot;,&quot;size&quot;:{&quot;width&quot;:351.6666666666667,&quot;height&quot;:27.666666666666668}}" id="271" name="Google Shape;27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4550" y="3102375"/>
            <a:ext cx="3349625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FFF&quot;,&quot;type&quot;:&quot;$&quot;,&quot;backgroundColorModified&quot;:false,&quot;code&quot;:&quot;$\\text{Penalty(q,}\\;\\text{K(q))}\\;\\text{=}\\,\\gamma\\cdot K\\left(q\\right)$&quot;,&quot;aid&quot;:null,&quot;font&quot;:{&quot;family&quot;:&quot;Arial&quot;,&quot;color&quot;:&quot;#000000&quot;,&quot;size&quot;:18},&quot;id&quot;:&quot;6&quot;,&quot;ts&quot;:1619464408777,&quot;cs&quot;:&quot;9koIzMCSEj5+LNCq3DvFmA==&quot;,&quot;size&quot;:{&quot;width&quot;:325.5,&quot;height&quot;:27.75}}" id="272" name="Google Shape;27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8575" y="3802800"/>
            <a:ext cx="3100388" cy="26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7&quot;,&quot;code&quot;:&quot;$\\gamma$&quot;,&quot;type&quot;:&quot;$&quot;,&quot;backgroundColor&quot;:&quot;#FFFFFF&quot;,&quot;aid&quot;:null,&quot;backgroundColorModified&quot;:false,&quot;font&quot;:{&quot;color&quot;:&quot;#000000&quot;,&quot;size&quot;:18,&quot;family&quot;:&quot;Arial&quot;},&quot;ts&quot;:1619464427282,&quot;cs&quot;:&quot;jidX07MNx9zLZPUj3V6LjQ==&quot;,&quot;size&quot;:{&quot;width&quot;:15,&quot;height&quot;:18.166666666666668}}" id="273" name="Google Shape;27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2700" y="4255600"/>
            <a:ext cx="142875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9" name="Google Shape;27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84" name="Google Shape;284;p36"/>
          <p:cNvSpPr/>
          <p:nvPr/>
        </p:nvSpPr>
        <p:spPr>
          <a:xfrm>
            <a:off x="2907800" y="1525750"/>
            <a:ext cx="6720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143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2204125" y="2039775"/>
            <a:ext cx="6720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0,1</a:t>
            </a: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3579800" y="2039763"/>
            <a:ext cx="6720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0,3</a:t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3579800" y="2499788"/>
            <a:ext cx="6720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0,3,5</a:t>
            </a:r>
            <a:endParaRPr/>
          </a:p>
        </p:txBody>
      </p:sp>
      <p:cxnSp>
        <p:nvCxnSpPr>
          <p:cNvPr id="288" name="Google Shape;288;p36"/>
          <p:cNvCxnSpPr>
            <a:stCxn id="284" idx="2"/>
            <a:endCxn id="286" idx="0"/>
          </p:cNvCxnSpPr>
          <p:nvPr/>
        </p:nvCxnSpPr>
        <p:spPr>
          <a:xfrm>
            <a:off x="3243800" y="1799650"/>
            <a:ext cx="6720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6"/>
          <p:cNvCxnSpPr>
            <a:stCxn id="286" idx="2"/>
            <a:endCxn id="287" idx="0"/>
          </p:cNvCxnSpPr>
          <p:nvPr/>
        </p:nvCxnSpPr>
        <p:spPr>
          <a:xfrm>
            <a:off x="3915800" y="2313663"/>
            <a:ext cx="0" cy="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6"/>
          <p:cNvCxnSpPr>
            <a:stCxn id="284" idx="2"/>
            <a:endCxn id="285" idx="0"/>
          </p:cNvCxnSpPr>
          <p:nvPr/>
        </p:nvCxnSpPr>
        <p:spPr>
          <a:xfrm flipH="1">
            <a:off x="2540000" y="1799650"/>
            <a:ext cx="7038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36"/>
          <p:cNvSpPr/>
          <p:nvPr/>
        </p:nvSpPr>
        <p:spPr>
          <a:xfrm>
            <a:off x="2204125" y="2538850"/>
            <a:ext cx="6720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0,1,2</a:t>
            </a: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3309575" y="3016738"/>
            <a:ext cx="8805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0,1,2,4</a:t>
            </a: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2099875" y="3037925"/>
            <a:ext cx="8805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0,2,4</a:t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2099875" y="3619600"/>
            <a:ext cx="880500" cy="2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0,4,6</a:t>
            </a:r>
            <a:endParaRPr/>
          </a:p>
        </p:txBody>
      </p:sp>
      <p:cxnSp>
        <p:nvCxnSpPr>
          <p:cNvPr id="295" name="Google Shape;295;p36"/>
          <p:cNvCxnSpPr>
            <a:stCxn id="285" idx="2"/>
            <a:endCxn id="291" idx="0"/>
          </p:cNvCxnSpPr>
          <p:nvPr/>
        </p:nvCxnSpPr>
        <p:spPr>
          <a:xfrm>
            <a:off x="2540125" y="2313675"/>
            <a:ext cx="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36"/>
          <p:cNvCxnSpPr>
            <a:stCxn id="291" idx="2"/>
            <a:endCxn id="292" idx="0"/>
          </p:cNvCxnSpPr>
          <p:nvPr/>
        </p:nvCxnSpPr>
        <p:spPr>
          <a:xfrm>
            <a:off x="2540125" y="2812750"/>
            <a:ext cx="1209600" cy="20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36"/>
          <p:cNvCxnSpPr>
            <a:stCxn id="291" idx="2"/>
            <a:endCxn id="293" idx="0"/>
          </p:cNvCxnSpPr>
          <p:nvPr/>
        </p:nvCxnSpPr>
        <p:spPr>
          <a:xfrm>
            <a:off x="2540125" y="2812750"/>
            <a:ext cx="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36"/>
          <p:cNvCxnSpPr>
            <a:stCxn id="293" idx="2"/>
            <a:endCxn id="294" idx="0"/>
          </p:cNvCxnSpPr>
          <p:nvPr/>
        </p:nvCxnSpPr>
        <p:spPr>
          <a:xfrm>
            <a:off x="2540125" y="3311825"/>
            <a:ext cx="0" cy="3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36"/>
          <p:cNvSpPr txBox="1"/>
          <p:nvPr/>
        </p:nvSpPr>
        <p:spPr>
          <a:xfrm>
            <a:off x="1980975" y="3290650"/>
            <a:ext cx="49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Calibri"/>
                <a:ea typeface="Calibri"/>
                <a:cs typeface="Calibri"/>
                <a:sym typeface="Calibri"/>
              </a:rPr>
              <a:t>Lost 2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1980975" y="2745400"/>
            <a:ext cx="49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Calibri"/>
                <a:ea typeface="Calibri"/>
                <a:cs typeface="Calibri"/>
                <a:sym typeface="Calibri"/>
              </a:rPr>
              <a:t>Lost 1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5567975" y="1497450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6081200" y="1965075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6081200" y="2614750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5094525" y="2027050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5094525" y="2614750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306" name="Google Shape;306;p36"/>
          <p:cNvCxnSpPr>
            <a:stCxn id="301" idx="5"/>
            <a:endCxn id="302" idx="1"/>
          </p:cNvCxnSpPr>
          <p:nvPr/>
        </p:nvCxnSpPr>
        <p:spPr>
          <a:xfrm>
            <a:off x="5929284" y="1858759"/>
            <a:ext cx="213900" cy="1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36"/>
          <p:cNvCxnSpPr>
            <a:stCxn id="302" idx="4"/>
            <a:endCxn id="303" idx="0"/>
          </p:cNvCxnSpPr>
          <p:nvPr/>
        </p:nvCxnSpPr>
        <p:spPr>
          <a:xfrm>
            <a:off x="6292850" y="2388375"/>
            <a:ext cx="0" cy="2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36"/>
          <p:cNvCxnSpPr>
            <a:stCxn id="301" idx="3"/>
            <a:endCxn id="304" idx="0"/>
          </p:cNvCxnSpPr>
          <p:nvPr/>
        </p:nvCxnSpPr>
        <p:spPr>
          <a:xfrm flipH="1">
            <a:off x="5306266" y="1858759"/>
            <a:ext cx="323700" cy="1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6"/>
          <p:cNvCxnSpPr>
            <a:stCxn id="304" idx="4"/>
            <a:endCxn id="305" idx="0"/>
          </p:cNvCxnSpPr>
          <p:nvPr/>
        </p:nvCxnSpPr>
        <p:spPr>
          <a:xfrm>
            <a:off x="5306175" y="2450350"/>
            <a:ext cx="0" cy="1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36"/>
          <p:cNvCxnSpPr/>
          <p:nvPr/>
        </p:nvCxnSpPr>
        <p:spPr>
          <a:xfrm>
            <a:off x="4492600" y="2431350"/>
            <a:ext cx="35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36"/>
          <p:cNvSpPr txBox="1"/>
          <p:nvPr/>
        </p:nvSpPr>
        <p:spPr>
          <a:xfrm>
            <a:off x="488175" y="905600"/>
            <a:ext cx="13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Test case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2235700" y="4124275"/>
            <a:ext cx="475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 mutations, and two sets of ISA violations. 12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single cells generated from the left figure (all nodes are covered).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8" name="Google Shape;3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23" name="Google Shape;323;p37"/>
          <p:cNvSpPr txBox="1"/>
          <p:nvPr/>
        </p:nvSpPr>
        <p:spPr>
          <a:xfrm>
            <a:off x="488175" y="905600"/>
            <a:ext cx="40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PhISCS, setting numbers of mutation eliminations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550" y="1679918"/>
            <a:ext cx="1997835" cy="20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7"/>
          <p:cNvSpPr txBox="1"/>
          <p:nvPr/>
        </p:nvSpPr>
        <p:spPr>
          <a:xfrm>
            <a:off x="1577725" y="3637575"/>
            <a:ext cx="9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kmax=0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6150" y="1679913"/>
            <a:ext cx="2262225" cy="16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 txBox="1"/>
          <p:nvPr/>
        </p:nvSpPr>
        <p:spPr>
          <a:xfrm>
            <a:off x="3954805" y="3637575"/>
            <a:ext cx="158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kmax=1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Eliminated mut1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0475" y="1679916"/>
            <a:ext cx="2262225" cy="167263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6487800" y="3637575"/>
            <a:ext cx="199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kmax=2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Eliminated mut2, mut4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5" name="Google Shape;3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8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40" name="Google Shape;340;p38"/>
          <p:cNvSpPr txBox="1"/>
          <p:nvPr/>
        </p:nvSpPr>
        <p:spPr>
          <a:xfrm>
            <a:off x="488175" y="905600"/>
            <a:ext cx="25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Modified PhISCS,     =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id&quot;:&quot;8&quot;,&quot;type&quot;:&quot;$&quot;,&quot;aid&quot;:null,&quot;backgroundColorModified&quot;:false,&quot;code&quot;:&quot;$\\gamma$&quot;,&quot;backgroundColor&quot;:&quot;#FFFFFF&quot;,&quot;font&quot;:{&quot;color&quot;:&quot;#000000&quot;,&quot;size&quot;:14,&quot;family&quot;:&quot;Calibri&quot;},&quot;ts&quot;:1619475131296,&quot;cs&quot;:&quot;s74xe18WQBocZz2HM++QOA==&quot;,&quot;size&quot;:{&quot;width&quot;:10,&quot;height&quot;:12.333333333333334}}" id="341" name="Google Shape;34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9375" y="1049800"/>
            <a:ext cx="95250" cy="1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75" y="1459798"/>
            <a:ext cx="2136624" cy="24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9950" y="1928551"/>
            <a:ext cx="2327926" cy="17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8"/>
          <p:cNvSpPr txBox="1"/>
          <p:nvPr/>
        </p:nvSpPr>
        <p:spPr>
          <a:xfrm>
            <a:off x="3399825" y="1404675"/>
            <a:ext cx="25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Also tried     = 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id&quot;:&quot;8&quot;,&quot;type&quot;:&quot;$&quot;,&quot;aid&quot;:null,&quot;backgroundColorModified&quot;:false,&quot;code&quot;:&quot;$\\gamma$&quot;,&quot;backgroundColor&quot;:&quot;#FFFFFF&quot;,&quot;font&quot;:{&quot;color&quot;:&quot;#000000&quot;,&quot;size&quot;:14,&quot;family&quot;:&quot;Calibri&quot;},&quot;ts&quot;:1619475131296,&quot;cs&quot;:&quot;s74xe18WQBocZz2HM++QOA==&quot;,&quot;size&quot;:{&quot;width&quot;:10,&quot;height&quot;:12.333333333333334}}" id="345" name="Google Shape;3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1546038"/>
            <a:ext cx="95250" cy="1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3475" y="1796863"/>
            <a:ext cx="1940599" cy="19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8"/>
          <p:cNvSpPr txBox="1"/>
          <p:nvPr/>
        </p:nvSpPr>
        <p:spPr>
          <a:xfrm>
            <a:off x="6157875" y="1404688"/>
            <a:ext cx="25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     = 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id&quot;:&quot;8&quot;,&quot;type&quot;:&quot;$&quot;,&quot;aid&quot;:null,&quot;backgroundColorModified&quot;:false,&quot;code&quot;:&quot;$\\gamma$&quot;,&quot;backgroundColor&quot;:&quot;#FFFFFF&quot;,&quot;font&quot;:{&quot;color&quot;:&quot;#000000&quot;,&quot;size&quot;:14,&quot;family&quot;:&quot;Calibri&quot;},&quot;ts&quot;:1619475131296,&quot;cs&quot;:&quot;s74xe18WQBocZz2HM++QOA==&quot;,&quot;size&quot;:{&quot;width&quot;:10,&quot;height&quot;:12.333333333333334}}" id="348" name="Google Shape;3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7250" y="1546050"/>
            <a:ext cx="95250" cy="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8"/>
          <p:cNvSpPr txBox="1"/>
          <p:nvPr/>
        </p:nvSpPr>
        <p:spPr>
          <a:xfrm>
            <a:off x="509400" y="3967663"/>
            <a:ext cx="754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Very intuitive: higher the penalty term, fewer eliminations incurred. A simple gamma suffices to find the correct tree in this testing case. The gamma should be chosen such that it is related to the FN/FP rates.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5" name="Google Shape;3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9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9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60" name="Google Shape;360;p39"/>
          <p:cNvSpPr txBox="1"/>
          <p:nvPr>
            <p:ph idx="1" type="body"/>
          </p:nvPr>
        </p:nvSpPr>
        <p:spPr>
          <a:xfrm>
            <a:off x="282600" y="888700"/>
            <a:ext cx="83832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More testing cases are run on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sim1a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studied in PhyDOSE [2]. A total of 10 replicates are run, and each replicate contains 100 subsampled cells with 7 mutations.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Currently calculating average RF errors for the estimated mutation evolutionary tree.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6" name="Google Shape;3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0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Potential improvement - ISA penalty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0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71" name="Google Shape;371;p40"/>
          <p:cNvSpPr txBox="1"/>
          <p:nvPr>
            <p:ph idx="1" type="body"/>
          </p:nvPr>
        </p:nvSpPr>
        <p:spPr>
          <a:xfrm>
            <a:off x="282600" y="888701"/>
            <a:ext cx="8383200" cy="3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Further thing to try to penalize ISA violation would involve using a more complex penalty term that takes other information into account: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Mutation prevalence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Mutation uncertainty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7" name="Google Shape;3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1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Overview</a:t>
            </a:r>
            <a:endParaRPr sz="1100"/>
          </a:p>
        </p:txBody>
      </p:sp>
      <p:sp>
        <p:nvSpPr>
          <p:cNvPr id="379" name="Google Shape;379;p41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PhISCS-I (the ILP version of PhISCS)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Incorporating SCS data with ISA violation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 of bulk sequencing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Potential improvements on PhISCS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ISA penalty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en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Few SCS data points</a:t>
            </a:r>
            <a:endParaRPr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Ambiguous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1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88" name="Google Shape;3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2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Few </a:t>
            </a:r>
            <a:r>
              <a:rPr lang="en" sz="2400">
                <a:solidFill>
                  <a:schemeClr val="lt1"/>
                </a:solidFill>
              </a:rPr>
              <a:t>SCS data points</a:t>
            </a:r>
            <a:endParaRPr sz="1100"/>
          </a:p>
        </p:txBody>
      </p:sp>
      <p:sp>
        <p:nvSpPr>
          <p:cNvPr id="390" name="Google Shape;390;p42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93" name="Google Shape;393;p42"/>
          <p:cNvSpPr txBox="1"/>
          <p:nvPr/>
        </p:nvSpPr>
        <p:spPr>
          <a:xfrm>
            <a:off x="339600" y="891450"/>
            <a:ext cx="832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SCS data points are few, how/how much is the output tree impacted?</a:t>
            </a:r>
            <a:endParaRPr sz="1800"/>
          </a:p>
        </p:txBody>
      </p:sp>
      <p:sp>
        <p:nvSpPr>
          <p:cNvPr id="394" name="Google Shape;394;p42"/>
          <p:cNvSpPr txBox="1"/>
          <p:nvPr/>
        </p:nvSpPr>
        <p:spPr>
          <a:xfrm>
            <a:off x="413550" y="1344900"/>
            <a:ext cx="322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 Test case, no error, no missing entries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1082450" y="174556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96" name="Google Shape;396;p42"/>
          <p:cNvSpPr/>
          <p:nvPr/>
        </p:nvSpPr>
        <p:spPr>
          <a:xfrm>
            <a:off x="607900" y="2278188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97" name="Google Shape;397;p42"/>
          <p:cNvSpPr/>
          <p:nvPr/>
        </p:nvSpPr>
        <p:spPr>
          <a:xfrm>
            <a:off x="607900" y="292786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98" name="Google Shape;398;p42"/>
          <p:cNvSpPr/>
          <p:nvPr/>
        </p:nvSpPr>
        <p:spPr>
          <a:xfrm>
            <a:off x="1505750" y="227516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99" name="Google Shape;399;p42"/>
          <p:cNvSpPr/>
          <p:nvPr/>
        </p:nvSpPr>
        <p:spPr>
          <a:xfrm>
            <a:off x="1505750" y="286286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400" name="Google Shape;400;p42"/>
          <p:cNvCxnSpPr>
            <a:stCxn id="395" idx="3"/>
            <a:endCxn id="396" idx="0"/>
          </p:cNvCxnSpPr>
          <p:nvPr/>
        </p:nvCxnSpPr>
        <p:spPr>
          <a:xfrm flipH="1">
            <a:off x="819541" y="2106872"/>
            <a:ext cx="324900" cy="1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42"/>
          <p:cNvCxnSpPr>
            <a:stCxn id="396" idx="4"/>
            <a:endCxn id="397" idx="0"/>
          </p:cNvCxnSpPr>
          <p:nvPr/>
        </p:nvCxnSpPr>
        <p:spPr>
          <a:xfrm>
            <a:off x="819550" y="2701488"/>
            <a:ext cx="0" cy="2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42"/>
          <p:cNvCxnSpPr>
            <a:stCxn id="395" idx="5"/>
            <a:endCxn id="398" idx="0"/>
          </p:cNvCxnSpPr>
          <p:nvPr/>
        </p:nvCxnSpPr>
        <p:spPr>
          <a:xfrm>
            <a:off x="1443759" y="2106872"/>
            <a:ext cx="273600" cy="1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42"/>
          <p:cNvCxnSpPr>
            <a:stCxn id="398" idx="4"/>
            <a:endCxn id="399" idx="0"/>
          </p:cNvCxnSpPr>
          <p:nvPr/>
        </p:nvCxnSpPr>
        <p:spPr>
          <a:xfrm>
            <a:off x="1717400" y="2698463"/>
            <a:ext cx="0" cy="1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42"/>
          <p:cNvSpPr/>
          <p:nvPr/>
        </p:nvSpPr>
        <p:spPr>
          <a:xfrm>
            <a:off x="607900" y="353096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5" name="Google Shape;405;p42"/>
          <p:cNvSpPr/>
          <p:nvPr/>
        </p:nvSpPr>
        <p:spPr>
          <a:xfrm>
            <a:off x="607900" y="4134075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406" name="Google Shape;406;p42"/>
          <p:cNvCxnSpPr>
            <a:stCxn id="397" idx="4"/>
            <a:endCxn id="404" idx="0"/>
          </p:cNvCxnSpPr>
          <p:nvPr/>
        </p:nvCxnSpPr>
        <p:spPr>
          <a:xfrm>
            <a:off x="819550" y="3351163"/>
            <a:ext cx="0" cy="1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7" name="Google Shape;407;p42"/>
          <p:cNvCxnSpPr>
            <a:stCxn id="404" idx="4"/>
            <a:endCxn id="405" idx="0"/>
          </p:cNvCxnSpPr>
          <p:nvPr/>
        </p:nvCxnSpPr>
        <p:spPr>
          <a:xfrm>
            <a:off x="819550" y="3954263"/>
            <a:ext cx="0" cy="1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42"/>
          <p:cNvSpPr txBox="1"/>
          <p:nvPr/>
        </p:nvSpPr>
        <p:spPr>
          <a:xfrm>
            <a:off x="3854400" y="4408700"/>
            <a:ext cx="14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20 single cells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5773175" y="4408700"/>
            <a:ext cx="1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100 single cells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142" y="1555526"/>
            <a:ext cx="1321711" cy="286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6948" y="1493951"/>
            <a:ext cx="1435194" cy="28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17" name="Google Shape;4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Few SCS data points</a:t>
            </a:r>
            <a:endParaRPr sz="1100"/>
          </a:p>
        </p:txBody>
      </p:sp>
      <p:sp>
        <p:nvSpPr>
          <p:cNvPr id="419" name="Google Shape;419;p43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3"/>
          <p:cNvSpPr txBox="1"/>
          <p:nvPr/>
        </p:nvSpPr>
        <p:spPr>
          <a:xfrm>
            <a:off x="339600" y="891450"/>
            <a:ext cx="832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really depends on the </a:t>
            </a:r>
            <a:r>
              <a:rPr lang="en" sz="1800"/>
              <a:t>single-cell sampling process and how we can utilize the (optional) bulk sequencing data to fill in the missing information.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done yet :(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282608" y="200371"/>
            <a:ext cx="8270100" cy="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Brief Introduction</a:t>
            </a:r>
            <a:endParaRPr sz="1100"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Intra-tumor heterogeneity (ITH)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casts profound impacts on cancer treatment effects, therefore it is crucial to understand tumor evolutionary history for designing effective treatments.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There exist some methods studying ITH via single-cell sequencing (SCS) data (e.g., SCITE) or via both SCS and bulk sequencing data (e.g., B-SCITE, ddClone).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PhISCS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studies ITH with both SCS and bulk sequencing data, accounts for i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nfinite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site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assumption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(ISA), and builds a tumor mutation phylogeny as one of the outputs.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27" name="Google Shape;4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Overview</a:t>
            </a:r>
            <a:endParaRPr sz="1100"/>
          </a:p>
        </p:txBody>
      </p:sp>
      <p:sp>
        <p:nvSpPr>
          <p:cNvPr id="429" name="Google Shape;429;p44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PhISCS-I (the ILP version of PhISCS)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Incorporating SCS data with ISA violation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 of bulk sequencing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Potential improvements on PhISCS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ISA penalty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Few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en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Ambiguous SCS data points</a:t>
            </a:r>
            <a:endParaRPr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4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8" name="Google Shape;4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5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Ambiguous SCS data points</a:t>
            </a:r>
            <a:endParaRPr sz="1100"/>
          </a:p>
        </p:txBody>
      </p:sp>
      <p:sp>
        <p:nvSpPr>
          <p:cNvPr id="440" name="Google Shape;440;p45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43" name="Google Shape;443;p45"/>
          <p:cNvSpPr txBox="1"/>
          <p:nvPr/>
        </p:nvSpPr>
        <p:spPr>
          <a:xfrm>
            <a:off x="339600" y="891450"/>
            <a:ext cx="832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SCS data points contain many missing entries, how/how much is the output tree impacted?</a:t>
            </a:r>
            <a:endParaRPr sz="1800"/>
          </a:p>
        </p:txBody>
      </p:sp>
      <p:sp>
        <p:nvSpPr>
          <p:cNvPr id="444" name="Google Shape;444;p45"/>
          <p:cNvSpPr txBox="1"/>
          <p:nvPr/>
        </p:nvSpPr>
        <p:spPr>
          <a:xfrm>
            <a:off x="420625" y="1557063"/>
            <a:ext cx="28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Test case, 100 single cells, no error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5"/>
          <p:cNvSpPr/>
          <p:nvPr/>
        </p:nvSpPr>
        <p:spPr>
          <a:xfrm>
            <a:off x="1139050" y="193431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664500" y="2466938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664500" y="311661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48" name="Google Shape;448;p45"/>
          <p:cNvSpPr/>
          <p:nvPr/>
        </p:nvSpPr>
        <p:spPr>
          <a:xfrm>
            <a:off x="1562350" y="246391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49" name="Google Shape;449;p45"/>
          <p:cNvSpPr/>
          <p:nvPr/>
        </p:nvSpPr>
        <p:spPr>
          <a:xfrm>
            <a:off x="1562350" y="305161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450" name="Google Shape;450;p45"/>
          <p:cNvCxnSpPr>
            <a:stCxn id="445" idx="3"/>
            <a:endCxn id="446" idx="0"/>
          </p:cNvCxnSpPr>
          <p:nvPr/>
        </p:nvCxnSpPr>
        <p:spPr>
          <a:xfrm flipH="1">
            <a:off x="876141" y="2295622"/>
            <a:ext cx="324900" cy="1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45"/>
          <p:cNvCxnSpPr>
            <a:stCxn id="446" idx="4"/>
            <a:endCxn id="447" idx="0"/>
          </p:cNvCxnSpPr>
          <p:nvPr/>
        </p:nvCxnSpPr>
        <p:spPr>
          <a:xfrm>
            <a:off x="876150" y="2890238"/>
            <a:ext cx="0" cy="2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45"/>
          <p:cNvCxnSpPr>
            <a:stCxn id="445" idx="5"/>
            <a:endCxn id="448" idx="0"/>
          </p:cNvCxnSpPr>
          <p:nvPr/>
        </p:nvCxnSpPr>
        <p:spPr>
          <a:xfrm>
            <a:off x="1500359" y="2295622"/>
            <a:ext cx="273600" cy="1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45"/>
          <p:cNvCxnSpPr>
            <a:stCxn id="448" idx="4"/>
            <a:endCxn id="449" idx="0"/>
          </p:cNvCxnSpPr>
          <p:nvPr/>
        </p:nvCxnSpPr>
        <p:spPr>
          <a:xfrm>
            <a:off x="1774000" y="2887213"/>
            <a:ext cx="0" cy="1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" name="Google Shape;454;p45"/>
          <p:cNvSpPr/>
          <p:nvPr/>
        </p:nvSpPr>
        <p:spPr>
          <a:xfrm>
            <a:off x="664500" y="3719713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55" name="Google Shape;455;p45"/>
          <p:cNvSpPr/>
          <p:nvPr/>
        </p:nvSpPr>
        <p:spPr>
          <a:xfrm>
            <a:off x="664500" y="4322825"/>
            <a:ext cx="423300" cy="423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456" name="Google Shape;456;p45"/>
          <p:cNvCxnSpPr>
            <a:stCxn id="447" idx="4"/>
            <a:endCxn id="454" idx="0"/>
          </p:cNvCxnSpPr>
          <p:nvPr/>
        </p:nvCxnSpPr>
        <p:spPr>
          <a:xfrm>
            <a:off x="876150" y="3539913"/>
            <a:ext cx="0" cy="1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7" name="Google Shape;457;p45"/>
          <p:cNvCxnSpPr>
            <a:stCxn id="454" idx="4"/>
            <a:endCxn id="455" idx="0"/>
          </p:cNvCxnSpPr>
          <p:nvPr/>
        </p:nvCxnSpPr>
        <p:spPr>
          <a:xfrm>
            <a:off x="876150" y="4143013"/>
            <a:ext cx="0" cy="1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8" name="Google Shape;45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1374" y="1832724"/>
            <a:ext cx="1282648" cy="25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2650" y="1745574"/>
            <a:ext cx="1383374" cy="27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5"/>
          <p:cNvSpPr txBox="1"/>
          <p:nvPr/>
        </p:nvSpPr>
        <p:spPr>
          <a:xfrm>
            <a:off x="3861375" y="4425650"/>
            <a:ext cx="1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 missing entries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>
            <a:off x="5916950" y="4425650"/>
            <a:ext cx="20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50% missing entries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6"/>
          <p:cNvSpPr txBox="1"/>
          <p:nvPr>
            <p:ph idx="1" type="body"/>
          </p:nvPr>
        </p:nvSpPr>
        <p:spPr>
          <a:xfrm>
            <a:off x="460905" y="922859"/>
            <a:ext cx="7913475" cy="30929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Benchmark results on datasets with errors.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Calculate RF error rate for the predicted phylogeny tree versus the true evolutionary tree.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Finish improvement #2 and #3.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68" name="Google Shape;4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6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Coming up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6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73" name="Google Shape;473;p46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7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7"/>
          <p:cNvSpPr txBox="1"/>
          <p:nvPr>
            <p:ph idx="1" type="body"/>
          </p:nvPr>
        </p:nvSpPr>
        <p:spPr>
          <a:xfrm>
            <a:off x="461017" y="1142196"/>
            <a:ext cx="7913475" cy="38009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Malikic S, Mehrabadi FR, Ciccolella S, Rahman MK, Ricketts C, Haghshenas E, Seidman D, Hach F, Hajirasouliha I, Sahinalp SC. </a:t>
            </a:r>
            <a:r>
              <a:rPr b="1"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PhISCS: a combinatorial approach for subperfect tumor phylogeny reconstruction via integrative use of single-cell and bulk sequencing data</a:t>
            </a: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Genome Res. 2019 Nov;29(11):1860-1877. doi: 10.1101/gr.234435.118. Epub 2019 Oct 18. PMID: 31628256; PMCID: PMC6836735.</a:t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Weber LL, Aguse N, Chia N, El-Kebir M (2020) </a:t>
            </a:r>
            <a:r>
              <a:rPr b="1"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PhyDOSE: Design of follow-up single-cell sequencing experiments of tumors</a:t>
            </a: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PLoS Comput Biol 16(10): e1008240. https://doi.org/10.1371/journal.pcbi.1008240</a:t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80" name="Google Shape;4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7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7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85" name="Google Shape;485;p47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490" name="Google Shape;4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288" y="1406134"/>
            <a:ext cx="5623423" cy="204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Overview</a:t>
            </a:r>
            <a:endParaRPr sz="1100"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PhISCS-I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(the ILP version of PhISCS)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Incorporating SCS data with ISA violation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 of bulk sequencing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Potential improvements on PhISCS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ISA penalty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Few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Ambiguous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282608" y="200371"/>
            <a:ext cx="8270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Overview</a:t>
            </a:r>
            <a:endParaRPr sz="1100"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PhISCS-I (the ILP version of PhISCS)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b="1" lang="en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Incorporating SCS data with ISA violation</a:t>
            </a:r>
            <a:endParaRPr b="1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 of bulk sequencing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Potential improvements on PhISCS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ISA penalty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Few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Ambiguous SCS data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 flipH="1" rot="10800000">
            <a:off x="-1" y="0"/>
            <a:ext cx="9144000" cy="68907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Incorporating SCS data with ISA violation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/>
        </p:nvSpPr>
        <p:spPr>
          <a:xfrm flipH="1" rot="10800000">
            <a:off x="-1" y="4855436"/>
            <a:ext cx="9144000" cy="29931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graphicFrame>
        <p:nvGraphicFramePr>
          <p:cNvPr id="175" name="Google Shape;175;p29"/>
          <p:cNvGraphicFramePr/>
          <p:nvPr/>
        </p:nvGraphicFramePr>
        <p:xfrm>
          <a:off x="641200" y="125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{3466BC3F-F58A-47A9-A1C9-C64F4314FB73}</a:tableStyleId>
              </a:tblPr>
              <a:tblGrid>
                <a:gridCol w="549950"/>
                <a:gridCol w="549950"/>
                <a:gridCol w="549950"/>
                <a:gridCol w="549950"/>
                <a:gridCol w="549950"/>
              </a:tblGrid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3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Cell 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Cell 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Cell 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Cell 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6" name="Google Shape;176;p29"/>
          <p:cNvSpPr txBox="1"/>
          <p:nvPr/>
        </p:nvSpPr>
        <p:spPr>
          <a:xfrm>
            <a:off x="1294425" y="2933850"/>
            <a:ext cx="14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Ternary matrix 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29"/>
          <p:cNvGraphicFramePr/>
          <p:nvPr/>
        </p:nvGraphicFramePr>
        <p:xfrm>
          <a:off x="4875875" y="125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{3466BC3F-F58A-47A9-A1C9-C64F4314FB73}</a:tableStyleId>
              </a:tblPr>
              <a:tblGrid>
                <a:gridCol w="549950"/>
                <a:gridCol w="549950"/>
                <a:gridCol w="549950"/>
                <a:gridCol w="549950"/>
                <a:gridCol w="549950"/>
              </a:tblGrid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3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Mut 4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Cell 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Cell 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CCFF"/>
                          </a:solidFill>
                        </a:rPr>
                        <a:t>1</a:t>
                      </a:r>
                      <a:endParaRPr sz="1000">
                        <a:solidFill>
                          <a:srgbClr val="00CC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Cell 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Cell 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78" name="Google Shape;178;p29"/>
          <p:cNvCxnSpPr/>
          <p:nvPr/>
        </p:nvCxnSpPr>
        <p:spPr>
          <a:xfrm>
            <a:off x="3594075" y="2072975"/>
            <a:ext cx="108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9"/>
          <p:cNvCxnSpPr/>
          <p:nvPr/>
        </p:nvCxnSpPr>
        <p:spPr>
          <a:xfrm rot="10800000">
            <a:off x="4096400" y="2136800"/>
            <a:ext cx="0" cy="5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9"/>
          <p:cNvSpPr txBox="1"/>
          <p:nvPr/>
        </p:nvSpPr>
        <p:spPr>
          <a:xfrm>
            <a:off x="3400550" y="2653100"/>
            <a:ext cx="139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Bit assignment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&amp;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Bit flipping</a:t>
            </a:r>
            <a:endParaRPr>
              <a:solidFill>
                <a:srgbClr val="00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5046725" y="2960825"/>
            <a:ext cx="274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“corrected” matrix provides perfect phylogeny (PP)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2320600" y="1966850"/>
            <a:ext cx="799500" cy="919800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6555275" y="1966850"/>
            <a:ext cx="799500" cy="919800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191025" y="857400"/>
            <a:ext cx="13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Input (SCS data)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516375" y="3710200"/>
            <a:ext cx="435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I(i,j) = 0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means the absence of mutation j in single cell i;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I(i,j) = 1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means the presence;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I(i,j) = ?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means the status is unknown (missing entries).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5376975" y="3954900"/>
            <a:ext cx="28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i="1" lang="en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 box</a:t>
            </a: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 here marks an ISA violation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Incorporating SCS data with ISA violation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197" name="Google Shape;197;p30"/>
          <p:cNvSpPr txBox="1"/>
          <p:nvPr/>
        </p:nvSpPr>
        <p:spPr>
          <a:xfrm>
            <a:off x="346675" y="948050"/>
            <a:ext cx="810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Let matrix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be the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true status matrix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for the SCS data → Y(i,j) is the true status of mutation j in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cell 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Assume we have      as the FN rate, and      as the FP rate for the SCS data. Then we have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aid&quot;:null,&quot;id&quot;:&quot;1&quot;,&quot;code&quot;:&quot;$\\beta$&quot;,&quot;font&quot;:{&quot;family&quot;:&quot;Calibri&quot;,&quot;color&quot;:&quot;#000000&quot;,&quot;size&quot;:14},&quot;type&quot;:&quot;$&quot;,&quot;backgroundColorModified&quot;:false,&quot;backgroundColor&quot;:&quot;#FFFFFF&quot;,&quot;ts&quot;:1619461650449,&quot;cs&quot;:&quot;Upn0IxFawMR/20p1/TwB/Q==&quot;,&quot;size&quot;:{&quot;width&quot;:10,&quot;height&quot;:16.833333333333332}}"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800" y="1296575"/>
            <a:ext cx="95250" cy="160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&quot;,&quot;type&quot;:&quot;$&quot;,&quot;code&quot;:&quot;$\\alpha$&quot;,&quot;aid&quot;:null,&quot;backgroundColor&quot;:&quot;#FFFFFF&quot;,&quot;backgroundColorModified&quot;:false,&quot;font&quot;:{&quot;size&quot;:14,&quot;color&quot;:&quot;#000000&quot;,&quot;family&quot;:&quot;Calibri&quot;},&quot;ts&quot;:1619462220778,&quot;cs&quot;:&quot;wjXaPdTnhQJRbiVQeUmXOA==&quot;,&quot;size&quot;:{&quot;width&quot;:11.166666666666666,&quot;height&quot;:8.5}}" id="199" name="Google Shape;19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7675" y="1336263"/>
            <a:ext cx="106363" cy="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6649" y="1588575"/>
            <a:ext cx="6490701" cy="5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346675" y="2306525"/>
            <a:ext cx="80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can further combine the terms for I(i,j) and obtain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8723" y="2643050"/>
            <a:ext cx="6466564" cy="13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Incorporating SCS data with ISA violation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10" name="Google Shape;210;p31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13" name="Google Shape;213;p31"/>
          <p:cNvSpPr txBox="1"/>
          <p:nvPr/>
        </p:nvSpPr>
        <p:spPr>
          <a:xfrm>
            <a:off x="346675" y="948050"/>
            <a:ext cx="810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objective is to maximize the conditional probability P(I | Y), assuming the missing entries are non-informative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382075" y="2143800"/>
            <a:ext cx="80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Plug in the expressions from last slide, we want to </a:t>
            </a:r>
            <a:r>
              <a:rPr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maximize the following</a:t>
            </a:r>
            <a:endParaRPr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636" y="1528200"/>
            <a:ext cx="2768014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925" y="2571762"/>
            <a:ext cx="3674150" cy="140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Incorporating SCS data with ISA violation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24" name="Google Shape;224;p32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27" name="Google Shape;227;p32"/>
          <p:cNvSpPr txBox="1"/>
          <p:nvPr/>
        </p:nvSpPr>
        <p:spPr>
          <a:xfrm>
            <a:off x="346675" y="948050"/>
            <a:ext cx="81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authors add the following constraints to maintain the property of a newly introduced matrix 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00" y="1412175"/>
            <a:ext cx="3257725" cy="12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4273275" y="1804125"/>
            <a:ext cx="467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B(p,q,a,b) = 1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indicates there exists a single cell r, such that its mutation p and q are </a:t>
            </a:r>
            <a:r>
              <a:rPr b="1" i="1" lang="en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correspondingly.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650" y="3134021"/>
            <a:ext cx="4148100" cy="39814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282600" y="2733825"/>
            <a:ext cx="81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the following constraint to </a:t>
            </a:r>
            <a:r>
              <a:rPr lang="en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enforce the three-gametes rule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7" name="Google Shape;2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Incorporating SCS data with ISA violation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39" name="Google Shape;239;p33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42" name="Google Shape;242;p33"/>
          <p:cNvSpPr txBox="1"/>
          <p:nvPr/>
        </p:nvSpPr>
        <p:spPr>
          <a:xfrm>
            <a:off x="346675" y="948050"/>
            <a:ext cx="810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we consider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ISA violation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we introduce another variable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keep track of the mutations we eliminate (loss of heterogeneity).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backgroundColor&quot;:&quot;#FFFFFF&quot;,&quot;font&quot;:{&quot;color&quot;:&quot;#000000&quot;,&quot;size&quot;:14,&quot;family&quot;:&quot;Calibri&quot;},&quot;id&quot;:&quot;3&quot;,&quot;aid&quot;:null,&quot;code&quot;:&quot;$K\\left(q\\right)=\\begin{cases}\n{1}&amp;{\\text{if}\\;\\text{mutation}\\;\\text{q}\\;\\text{is}\\;\\text{eliminated}}\\\\\n{0}&amp;{\\text{otherwise}}\\\\\n\\end{cases}$&quot;,&quot;type&quot;:&quot;$&quot;,&quot;backgroundColorModified&quot;:false,&quot;ts&quot;:1619463647204,&quot;cs&quot;:&quot;nM5+A9lQ3TZGpt+7uTseRQ==&quot;,&quot;size&quot;:{&quot;width&quot;:321,&quot;height&quot;:44.5}}" id="243" name="Google Shape;2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550" y="1563650"/>
            <a:ext cx="3057525" cy="4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346675" y="2134075"/>
            <a:ext cx="81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Therefore, we can modify our three-gamete-rule constraint 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1029" y="2572113"/>
            <a:ext cx="5841946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1337" y="3403275"/>
            <a:ext cx="4101325" cy="12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346663" y="3033675"/>
            <a:ext cx="81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… and the objective function to consider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ISA violation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