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9de4c1482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c9de4c1482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9de4c1482_2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RAxML: is a maximum likelihood method for estimating trees given a multiple sequence alignment. It is a widely used software, despite that it is slow, its results are shown to be robust.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this case, we give RAxML both the alignments and the starting tree, so RAxML can reestimate the branch lengths.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SATe-II: is a fast and efficient divide-and-conquer method to compute a phylogeny tree, and it is particularly useful if initial alignment is not perfect.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P-distance: measures the “distance-ness” of two aligned sequences, the proportion of sites where two sequences are different.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16S.B.ALL: a biogical dataset: a large bacterial dataset from Gutell lab. It has a curated alignment based on secondary structures and is highly reliable. It also has a reliable curated tree.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M2, M3, M4: simulated nucleotide datasets with 1000 taxa each. Models evolve at different rates (insertion, deletion, substitution), and M2 has the highest rate. All 3 have medium gap length distribution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 produce the reads, sequences are used as templates, and long fragments (250bp +- 60) and short fragments (100bp +- 20) are drawn for the simulated dataset, 10 fragments per sequence.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 the biological one, each sequence generates a long or short fragment.</a:t>
            </a:r>
            <a:endParaRPr/>
          </a:p>
        </p:txBody>
      </p:sp>
      <p:sp>
        <p:nvSpPr>
          <p:cNvPr id="333" name="Google Shape;333;gc9de4c1482_2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ca1bb58ef5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RAxML: is a maximum likelihood method for estimating trees given a multiple sequence alignment. It is a widely used software, despite that it is slow, its results are shown to be robust.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this case, we give RAxML both the alignments and the starting tree, so RAxML can reestimate the branch lengths.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SATe-II: is a fast and efficient divide-and-conquer method to compute a phylogeny tree, and it is particularly useful if initial alignment is not perfect.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P-distance: measures the “distance-ness” of two aligned sequences, the proportion of sites where two sequences are different.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16S.B.ALL: a biogical dataset: a large bacterial dataset from Gutell lab. It has a curated alignment based on secondary structures and is highly reliable. It also has a reliable curated tree.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M2, M3, M4: simulated nucleotide datasets with 1000 taxa each. Models evolve at different rates (insertion, deletion, substitution), and M2 has the highest rate. All 3 have medium gap length distribution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To produce the reads, sequences are used as templates, and long fragments (250bp +- 60) and short fragments (100bp +- 20) are drawn for the simulated dataset, 10 fragments per sequence.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For the biological one, each sequence generates a long or short fragment.</a:t>
            </a:r>
            <a:endParaRPr/>
          </a:p>
        </p:txBody>
      </p:sp>
      <p:sp>
        <p:nvSpPr>
          <p:cNvPr id="363" name="Google Shape;363;gca1bb58ef5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c9de4c1482_2_3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Also, they did not really mention anything about convergence of the algorithm, how likely the MCMC can find the optimal tree (given a simulated dataset).</a:t>
            </a:r>
            <a:endParaRPr/>
          </a:p>
        </p:txBody>
      </p:sp>
      <p:sp>
        <p:nvSpPr>
          <p:cNvPr id="383" name="Google Shape;383;gc9de4c1482_2_3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c9de4c1482_2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V-measure -&gt; a conditional entropy-based external cluster </a:t>
            </a:r>
            <a:r>
              <a:rPr lang="en"/>
              <a:t>evaluation</a:t>
            </a:r>
            <a:r>
              <a:rPr lang="en"/>
              <a:t> measure</a:t>
            </a:r>
            <a:endParaRPr/>
          </a:p>
        </p:txBody>
      </p:sp>
      <p:sp>
        <p:nvSpPr>
          <p:cNvPr id="400" name="Google Shape;400;gc9de4c1482_2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9de4c1482_2_3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Lambda is the sampling bias for SCS (large lambda is small bias -&gt; draw cells from the clone with probability closer to their </a:t>
            </a:r>
            <a:r>
              <a:rPr lang="en"/>
              <a:t>corresponding</a:t>
            </a:r>
            <a:r>
              <a:rPr lang="en"/>
              <a:t> prevalence in the clone)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100 simulations, 10 nodes(clones), 50 mutations. 25 genotypes SCS, FP rate 10^-5, FN 0.2, NA rate 0.05, doublet rate 0/0.1/0.2. Coverage of bulk 10000</a:t>
            </a:r>
            <a:endParaRPr/>
          </a:p>
        </p:txBody>
      </p:sp>
      <p:sp>
        <p:nvSpPr>
          <p:cNvPr id="411" name="Google Shape;411;gc9de4c1482_2_3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a1bb58ef5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Lambda is the sampling bias for SCS (large lambda is small bias -&gt; draw cells from the clone with probability closer to their corresponding prevalence in the clone)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100 simulations, 10 nodes(clones), 50 mutations. 25 genotypes SCS, FP rate 10^-5, FN 0.2, NA rate 0.05, doublet rate 0/0.1/0.2. Coverage of bulk 10000</a:t>
            </a:r>
            <a:endParaRPr/>
          </a:p>
        </p:txBody>
      </p:sp>
      <p:sp>
        <p:nvSpPr>
          <p:cNvPr id="422" name="Google Shape;422;gca1bb58ef5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a1bb58ef5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gca1bb58ef5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9de4c1482_2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c9de4c1482_2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a1bb58ef5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ca1bb58ef5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c9de4c1482_2_4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c9de4c1482_2_4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9de4c1482_2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c9de4c1482_2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c9de4c1482_2_4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c9de4c1482_2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9de4c1482_2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 solution: sample multiple samples from the same tumor -&gt; improve robustness and reduce the effect of error -&gt; but is not always predictable.</a:t>
            </a:r>
            <a:endParaRPr/>
          </a:p>
        </p:txBody>
      </p:sp>
      <p:sp>
        <p:nvSpPr>
          <p:cNvPr id="145" name="Google Shape;145;gc9de4c1482_2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9de4c1482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 solution: sample multiple samples from the same tumor -&gt; improve robustness and reduce the effect of error -&gt; but is not always predictable.</a:t>
            </a:r>
            <a:endParaRPr/>
          </a:p>
        </p:txBody>
      </p:sp>
      <p:sp>
        <p:nvSpPr>
          <p:cNvPr id="169" name="Google Shape;169;gc9de4c1482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9de4c148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c9de4c148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9de4c1482_2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 the paper, it seems that the </a:t>
            </a:r>
            <a:r>
              <a:rPr lang="en"/>
              <a:t>authors fix theta, and only search through solution spaces by changing T</a:t>
            </a:r>
            <a:endParaRPr/>
          </a:p>
        </p:txBody>
      </p:sp>
      <p:sp>
        <p:nvSpPr>
          <p:cNvPr id="206" name="Google Shape;206;gc9de4c1482_2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9de4c1482_2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A_T is a s by s matrix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"/>
              <a:t>D is a n by m matrix</a:t>
            </a:r>
            <a:endParaRPr/>
          </a:p>
        </p:txBody>
      </p:sp>
      <p:sp>
        <p:nvSpPr>
          <p:cNvPr id="224" name="Google Shape;224;gc9de4c1482_2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a1bb58ef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ca1bb58ef5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c9de4c1482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Z is </a:t>
            </a:r>
            <a:r>
              <a:rPr lang="en"/>
              <a:t>bulk-sequencing data-based fraction of cells harbouring mutation M, based on the assumption that M is from a diploid region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Solving S_bulk, there exists commercial quadratic program (QP) that can do it efficiently. Q: why can’t we take the derivative and use linear programming to solve for 0?</a:t>
            </a:r>
            <a:endParaRPr/>
          </a:p>
        </p:txBody>
      </p:sp>
      <p:sp>
        <p:nvSpPr>
          <p:cNvPr id="308" name="Google Shape;308;gc9de4c1482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5" Type="http://schemas.openxmlformats.org/officeDocument/2006/relationships/image" Target="../media/image46.png"/><Relationship Id="rId6" Type="http://schemas.openxmlformats.org/officeDocument/2006/relationships/image" Target="../media/image35.png"/><Relationship Id="rId7" Type="http://schemas.openxmlformats.org/officeDocument/2006/relationships/image" Target="../media/image42.png"/><Relationship Id="rId8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64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7.png"/><Relationship Id="rId8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61.png"/><Relationship Id="rId5" Type="http://schemas.openxmlformats.org/officeDocument/2006/relationships/image" Target="../media/image45.png"/><Relationship Id="rId6" Type="http://schemas.openxmlformats.org/officeDocument/2006/relationships/image" Target="../media/image56.png"/><Relationship Id="rId7" Type="http://schemas.openxmlformats.org/officeDocument/2006/relationships/image" Target="../media/image59.png"/><Relationship Id="rId8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5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5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i.org/10.1038/s41467-019-10737-5" TargetMode="External"/><Relationship Id="rId4" Type="http://schemas.openxmlformats.org/officeDocument/2006/relationships/hyperlink" Target="https://www.10xgenomics.com/blog/single-cell-rna-seq-an-introductory-overview-and-tools-for-getting-started" TargetMode="External"/><Relationship Id="rId5" Type="http://schemas.openxmlformats.org/officeDocument/2006/relationships/hyperlink" Target="https://www.10xgenomics.com/blog/single-cell-rna-seq-an-introductory-overview-and-tools-for-getting-started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1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7.png"/><Relationship Id="rId8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30.png"/><Relationship Id="rId13" Type="http://schemas.openxmlformats.org/officeDocument/2006/relationships/image" Target="../media/image36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47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8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43.png"/><Relationship Id="rId8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850519" y="1385853"/>
            <a:ext cx="7443000" cy="28562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B-SCITE: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Integrative inference of subclonal tumour evolution from single-cell and bulk sequencing data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Presenter: Chengze Shen</a:t>
            </a:r>
            <a:endParaRPr sz="1100"/>
          </a:p>
        </p:txBody>
      </p:sp>
      <p:pic>
        <p:nvPicPr>
          <p:cNvPr descr="A picture containing drawing&#10;&#10;Description automatically generated"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755" y="658340"/>
            <a:ext cx="2182486" cy="56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36" name="Google Shape;3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 txBox="1"/>
          <p:nvPr/>
        </p:nvSpPr>
        <p:spPr>
          <a:xfrm>
            <a:off x="282608" y="200371"/>
            <a:ext cx="8270100" cy="4084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Tree scoring - SCS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5968488" y="932769"/>
            <a:ext cx="2697167" cy="1881044"/>
            <a:chOff x="5751088" y="869094"/>
            <a:chExt cx="2697167" cy="1881044"/>
          </a:xfrm>
        </p:grpSpPr>
        <p:sp>
          <p:nvSpPr>
            <p:cNvPr id="342" name="Google Shape;342;p34"/>
            <p:cNvSpPr/>
            <p:nvPr/>
          </p:nvSpPr>
          <p:spPr>
            <a:xfrm>
              <a:off x="6741588" y="2361639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956037" y="1600433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</a:t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7538842" y="869094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8059754" y="1695197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cxnSp>
          <p:nvCxnSpPr>
            <p:cNvPr id="346" name="Google Shape;346;p34"/>
            <p:cNvCxnSpPr>
              <a:stCxn id="344" idx="3"/>
              <a:endCxn id="343" idx="7"/>
            </p:cNvCxnSpPr>
            <p:nvPr/>
          </p:nvCxnSpPr>
          <p:spPr>
            <a:xfrm flipH="1">
              <a:off x="7287636" y="1200700"/>
              <a:ext cx="308100" cy="45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7" name="Google Shape;347;p34"/>
            <p:cNvCxnSpPr>
              <a:stCxn id="344" idx="5"/>
              <a:endCxn id="345" idx="1"/>
            </p:cNvCxnSpPr>
            <p:nvPr/>
          </p:nvCxnSpPr>
          <p:spPr>
            <a:xfrm>
              <a:off x="7870447" y="1200700"/>
              <a:ext cx="246300" cy="5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8" name="Google Shape;348;p34"/>
            <p:cNvCxnSpPr>
              <a:stCxn id="343" idx="4"/>
              <a:endCxn id="342" idx="0"/>
            </p:cNvCxnSpPr>
            <p:nvPr/>
          </p:nvCxnSpPr>
          <p:spPr>
            <a:xfrm flipH="1">
              <a:off x="6935787" y="1988933"/>
              <a:ext cx="214500" cy="37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49" name="Google Shape;349;p34"/>
            <p:cNvSpPr/>
            <p:nvPr/>
          </p:nvSpPr>
          <p:spPr>
            <a:xfrm>
              <a:off x="5751088" y="1905175"/>
              <a:ext cx="389400" cy="3894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C1</a:t>
              </a:r>
              <a:endParaRPr sz="1200"/>
            </a:p>
          </p:txBody>
        </p:sp>
        <p:cxnSp>
          <p:nvCxnSpPr>
            <p:cNvPr id="350" name="Google Shape;350;p34"/>
            <p:cNvCxnSpPr>
              <a:stCxn id="349" idx="3"/>
              <a:endCxn id="342" idx="1"/>
            </p:cNvCxnSpPr>
            <p:nvPr/>
          </p:nvCxnSpPr>
          <p:spPr>
            <a:xfrm>
              <a:off x="6140488" y="2099875"/>
              <a:ext cx="657900" cy="31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51" name="Google Shape;351;p34"/>
          <p:cNvSpPr txBox="1"/>
          <p:nvPr/>
        </p:nvSpPr>
        <p:spPr>
          <a:xfrm>
            <a:off x="191025" y="877300"/>
            <a:ext cx="53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Let                                          be attachments of single cell to the tree T. For example, C1 attaches to node d (C1 contains mutation a, b, d).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code&quot;:&quot;$\\sigma=\\left\\{\\sigma_{1},\\sigma_{2},...,\\sigma_{m}\\right\\}$&quot;,&quot;backgroundColor&quot;:&quot;#FFFFFF&quot;,&quot;id&quot;:&quot;24&quot;,&quot;font&quot;:{&quot;family&quot;:&quot;Calibri&quot;,&quot;color&quot;:&quot;#000000&quot;,&quot;size&quot;:14},&quot;backgroundColorModified&quot;:false,&quot;aid&quot;:null,&quot;type&quot;:&quot;$&quot;,&quot;ts&quot;:1616466658766,&quot;cs&quot;:&quot;hHs6zCBiHIX2i4eT0Y3Pzg==&quot;,&quot;size&quot;:{&quot;width&quot;:161,&quot;height&quot;:18.666666666666668}}" id="352" name="Google Shape;35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75" y="995575"/>
            <a:ext cx="1533525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5&quot;,&quot;backgroundColorModified&quot;:false,&quot;code&quot;:&quot;$\\sigma_{C1}=v_{d}$&quot;,&quot;backgroundColor&quot;:&quot;#FFFFFF&quot;,&quot;type&quot;:&quot;$&quot;,&quot;aid&quot;:null,&quot;font&quot;:{&quot;size&quot;:14,&quot;family&quot;:&quot;Calibri&quot;,&quot;color&quot;:&quot;#000000&quot;},&quot;ts&quot;:1616466739362,&quot;cs&quot;:&quot;ZKWoA5U7cYi/QDHIKV3/vw==&quot;,&quot;size&quot;:{&quot;width&quot;:68.16666666666667,&quot;height&quot;:11.333333333333334}}" id="353" name="Google Shape;35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07217">
            <a:off x="6412875" y="2140200"/>
            <a:ext cx="649287" cy="1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4"/>
          <p:cNvSpPr txBox="1"/>
          <p:nvPr/>
        </p:nvSpPr>
        <p:spPr>
          <a:xfrm>
            <a:off x="162725" y="1467375"/>
            <a:ext cx="537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Since SCS has errors, both FP and FN, we can model the error profile as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aid&quot;:null,&quot;type&quot;:&quot;$&quot;,&quot;font&quot;:{&quot;family&quot;:&quot;Calibri&quot;,&quot;color&quot;:&quot;#000000&quot;,&quot;size&quot;:14},&quot;backgroundColorModified&quot;:false,&quot;id&quot;:&quot;28&quot;,&quot;backgroundColor&quot;:&quot;#FFFFFF&quot;,&quot;code&quot;:&quot;$\\theta=\\left(\\alpha,\\beta\\right)$&quot;,&quot;ts&quot;:1616467123899,&quot;cs&quot;:&quot;m4qh80icTw3dSKQhOskb/g==&quot;,&quot;size&quot;:{&quot;width&quot;:76.5,&quot;height&quot;:18.666666666666668}}" id="355" name="Google Shape;35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5138" y="1867575"/>
            <a:ext cx="728663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 txBox="1"/>
          <p:nvPr/>
        </p:nvSpPr>
        <p:spPr>
          <a:xfrm>
            <a:off x="162725" y="2045375"/>
            <a:ext cx="53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here      denotes the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FP rate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     denotes the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FN rate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 We can then represent the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observational data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tree information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probability as: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code&quot;:&quot;$\\alpha$&quot;,&quot;id&quot;:&quot;29&quot;,&quot;aid&quot;:null,&quot;font&quot;:{&quot;size&quot;:14,&quot;color&quot;:&quot;#000000&quot;,&quot;family&quot;:&quot;Calibri&quot;},&quot;backgroundColor&quot;:&quot;#FFFFFF&quot;,&quot;backgroundColorModified&quot;:false,&quot;type&quot;:&quot;$&quot;,&quot;ts&quot;:1616467158502,&quot;cs&quot;:&quot;dGDWmV2ycBylihBLsnkBJg==&quot;,&quot;size&quot;:{&quot;width&quot;:11.166666666666666,&quot;height&quot;:8.5}}" id="357" name="Google Shape;35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825" y="2219137"/>
            <a:ext cx="106363" cy="80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aid&quot;:null,&quot;code&quot;:&quot;$\\beta$&quot;,&quot;backgroundColor&quot;:&quot;#FFFFFF&quot;,&quot;type&quot;:&quot;$&quot;,&quot;font&quot;:{&quot;family&quot;:&quot;Calibri&quot;,&quot;size&quot;:14,&quot;color&quot;:&quot;#000000&quot;},&quot;id&quot;:&quot;30&quot;,&quot;ts&quot;:1616467177237,&quot;cs&quot;:&quot;HeQnvtEEdPkHFyXSQaphvw==&quot;,&quot;size&quot;:{&quot;width&quot;:10,&quot;height&quot;:16.833333333333332}}" id="358" name="Google Shape;358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6650" y="2165300"/>
            <a:ext cx="95250" cy="16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30688" y="2694288"/>
            <a:ext cx="3040969" cy="12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6775" y="3998725"/>
            <a:ext cx="3068801" cy="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66" name="Google Shape;3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5"/>
          <p:cNvSpPr txBox="1"/>
          <p:nvPr/>
        </p:nvSpPr>
        <p:spPr>
          <a:xfrm>
            <a:off x="282608" y="200371"/>
            <a:ext cx="8270100" cy="4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Tree scoring - SCS cont.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5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371" name="Google Shape;371;p35"/>
          <p:cNvSpPr txBox="1"/>
          <p:nvPr/>
        </p:nvSpPr>
        <p:spPr>
          <a:xfrm>
            <a:off x="281375" y="877300"/>
            <a:ext cx="79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Thus, we can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obtain the </a:t>
            </a:r>
            <a:r>
              <a:rPr lang="en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likelihood function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of the SCS data given tree T, error profile    and attachment     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id&quot;:&quot;31&quot;,&quot;backgroundColorModified&quot;:false,&quot;font&quot;:{&quot;size&quot;:14,&quot;family&quot;:&quot;Calibri&quot;,&quot;color&quot;:&quot;#000000&quot;},&quot;backgroundColor&quot;:&quot;#FFFFFF&quot;,&quot;type&quot;:&quot;$&quot;,&quot;aid&quot;:null,&quot;code&quot;:&quot;$\\theta$&quot;,&quot;ts&quot;:1616467654005,&quot;cs&quot;:&quot;IuO4JjmUWge6D7PhtxMKZw==&quot;,&quot;size&quot;:{&quot;width&quot;:7.666666666666667,&quot;height&quot;:13.333333333333334}}" id="372" name="Google Shape;37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1125" y="1013900"/>
            <a:ext cx="73025" cy="12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id&quot;:&quot;32&quot;,&quot;backgroundColorModified&quot;:false,&quot;font&quot;:{&quot;size&quot;:14,&quot;color&quot;:&quot;#000000&quot;,&quot;family&quot;:&quot;Calibri&quot;},&quot;backgroundColor&quot;:&quot;#FFFFFF&quot;,&quot;type&quot;:&quot;$&quot;,&quot;code&quot;:&quot;$\\sigma$&quot;,&quot;ts&quot;:1616467707271,&quot;cs&quot;:&quot;cxxwLpDP5m1gAl0FpqJ4Sw==&quot;,&quot;size&quot;:{&quot;width&quot;:9.833333333333334,&quot;height&quot;:8.333333333333334}}" id="373" name="Google Shape;37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96550" y="1037713"/>
            <a:ext cx="93663" cy="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7100" y="1242125"/>
            <a:ext cx="3261101" cy="6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5"/>
          <p:cNvSpPr txBox="1"/>
          <p:nvPr/>
        </p:nvSpPr>
        <p:spPr>
          <a:xfrm>
            <a:off x="282600" y="1800875"/>
            <a:ext cx="79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we only focus on the tree and error profile information, then we have: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3363" y="2201075"/>
            <a:ext cx="3328574" cy="52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5"/>
          <p:cNvSpPr txBox="1"/>
          <p:nvPr/>
        </p:nvSpPr>
        <p:spPr>
          <a:xfrm>
            <a:off x="282600" y="2724450"/>
            <a:ext cx="790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By considering a weighted mixture of singlet and doublet (accidentally sequenced two cells together) data, we have: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8805" y="3030275"/>
            <a:ext cx="4070195" cy="12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5"/>
          <p:cNvSpPr txBox="1"/>
          <p:nvPr/>
        </p:nvSpPr>
        <p:spPr>
          <a:xfrm>
            <a:off x="321800" y="4212350"/>
            <a:ext cx="79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our final scoring from SCS data is the </a:t>
            </a:r>
            <a:r>
              <a:rPr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log </a:t>
            </a:r>
            <a:r>
              <a:rPr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likelihood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of P’ as: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76155" y="4261913"/>
            <a:ext cx="1986045" cy="3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86" name="Google Shape;3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6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Find best tree T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6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6"/>
          <p:cNvSpPr txBox="1"/>
          <p:nvPr>
            <p:ph idx="1" type="body"/>
          </p:nvPr>
        </p:nvSpPr>
        <p:spPr>
          <a:xfrm>
            <a:off x="282600" y="888601"/>
            <a:ext cx="83832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authors use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Markov Chain Monte-Carlo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(MCMC) approach to search the solution space to find a optimal tree T.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Each step, we can either change the tree T or change the error profile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a </a:t>
            </a:r>
            <a:r>
              <a:rPr lang="en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tree-move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a new tree T’ is obtained by either: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pruning/reattaching a subtree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Swapping two subtrees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Exchanging labels of two nodes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For an </a:t>
            </a:r>
            <a:r>
              <a:rPr lang="en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error-move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, a new     is obtained.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We move to the new state with probability of 1 (if the proposal probability of new state is higher), or with probability of the ratio of the two proposal probabilities.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2497950" y="4408050"/>
            <a:ext cx="61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* the author did not really explain the proposal probabilities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and how to calculate them.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type&quot;:&quot;$&quot;,&quot;aid&quot;:null,&quot;font&quot;:{&quot;size&quot;:18,&quot;color&quot;:&quot;#000000&quot;,&quot;family&quot;:&quot;Arial&quot;},&quot;backgroundColor&quot;:&quot;#FFFFFF&quot;,&quot;code&quot;:&quot;$\\theta$&quot;,&quot;id&quot;:&quot;33&quot;,&quot;backgroundColorModified&quot;:false,&quot;ts&quot;:1616468449651,&quot;cs&quot;:&quot;8y4xGifbjj+PKmE1lN/jJQ==&quot;,&quot;size&quot;:{&quot;width&quot;:11.166666666666666,&quot;height&quot;:19.833333333333332}}" id="392" name="Google Shape;39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5400" y="1503450"/>
            <a:ext cx="106363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5612" y="4190862"/>
            <a:ext cx="1187337" cy="29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type&quot;:&quot;$&quot;,&quot;id&quot;:&quot;34&quot;,&quot;code&quot;:&quot;$\\theta^{\\prime}$&quot;,&quot;font&quot;:{&quot;family&quot;:&quot;Arial&quot;,&quot;size&quot;:18,&quot;color&quot;:&quot;#000000&quot;},&quot;backgroundColor&quot;:&quot;#FFFFFF&quot;,&quot;backgroundColorModified&quot;:false,&quot;ts&quot;:1616468779186,&quot;cs&quot;:&quot;zS0hCc9lBsMErGi97FWc9w==&quot;,&quot;size&quot;:{&quot;width&quot;:17.333333333333332,&quot;height&quot;:21.333333333333332}}" id="394" name="Google Shape;39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5250" y="2748625"/>
            <a:ext cx="1651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79950" y="4179688"/>
            <a:ext cx="1187350" cy="32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606" y="737100"/>
            <a:ext cx="8606633" cy="39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03" name="Google Shape;40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7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Evaluation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7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282600" y="888601"/>
            <a:ext cx="83832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Simulated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dataset and real dataset (will only focus on the simulated one)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Measurements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clustering accuracy (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V-measure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Compared to ddClone, OncoNEM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Phylogenetic inference accuracy (co-clustering)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L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Compared to OncoNEM, SCITE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14" name="Google Shape;4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8"/>
          <p:cNvSpPr txBox="1"/>
          <p:nvPr/>
        </p:nvSpPr>
        <p:spPr>
          <a:xfrm>
            <a:off x="282600" y="200376"/>
            <a:ext cx="827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–</a:t>
            </a:r>
            <a:r>
              <a:rPr lang="en" sz="2300">
                <a:solidFill>
                  <a:schemeClr val="lt1"/>
                </a:solidFill>
              </a:rPr>
              <a:t> simulated data - clustering accuracy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8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419" name="Google Shape;4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63" y="825710"/>
            <a:ext cx="7713374" cy="377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25" name="Google Shape;4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9"/>
          <p:cNvSpPr txBox="1"/>
          <p:nvPr/>
        </p:nvSpPr>
        <p:spPr>
          <a:xfrm>
            <a:off x="282600" y="200376"/>
            <a:ext cx="827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–</a:t>
            </a:r>
            <a:r>
              <a:rPr lang="en" sz="2300">
                <a:solidFill>
                  <a:schemeClr val="lt1"/>
                </a:solidFill>
              </a:rPr>
              <a:t> simulated data - </a:t>
            </a:r>
            <a:r>
              <a:rPr lang="en" sz="2300">
                <a:solidFill>
                  <a:schemeClr val="lt1"/>
                </a:solidFill>
              </a:rPr>
              <a:t>phylogeny inference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9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430" name="Google Shape;43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150" y="797373"/>
            <a:ext cx="7635007" cy="377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0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436" name="Google Shape;4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0"/>
          <p:cNvSpPr txBox="1"/>
          <p:nvPr/>
        </p:nvSpPr>
        <p:spPr>
          <a:xfrm>
            <a:off x="282600" y="200376"/>
            <a:ext cx="827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–</a:t>
            </a:r>
            <a:r>
              <a:rPr lang="en" sz="2300">
                <a:solidFill>
                  <a:schemeClr val="lt1"/>
                </a:solidFill>
              </a:rPr>
              <a:t> real data - triple-negative breast cancer</a:t>
            </a:r>
            <a:endParaRPr b="0" i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0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441" name="Google Shape;4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28" y="755600"/>
            <a:ext cx="4667876" cy="3860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0"/>
          <p:cNvSpPr txBox="1"/>
          <p:nvPr/>
        </p:nvSpPr>
        <p:spPr>
          <a:xfrm>
            <a:off x="5391125" y="1174450"/>
            <a:ext cx="3318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branching events from B-SCITE tree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(c)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highly similar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the tree from the original study (a) than what the SCITE tree (b).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1"/>
          <p:cNvSpPr txBox="1"/>
          <p:nvPr>
            <p:ph idx="1" type="body"/>
          </p:nvPr>
        </p:nvSpPr>
        <p:spPr>
          <a:xfrm>
            <a:off x="460905" y="922859"/>
            <a:ext cx="7913475" cy="30929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B-SCITE is a new method for </a:t>
            </a:r>
            <a:r>
              <a:rPr lang="en" sz="1800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tumor phylogenetic inference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that utilizes both </a:t>
            </a:r>
            <a:r>
              <a:rPr b="1"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bulk sequencing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single-cell sequencing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data.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is shown to be more </a:t>
            </a:r>
            <a:r>
              <a:rPr lang="en" sz="1800">
                <a:solidFill>
                  <a:srgbClr val="6AA84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accurate and precise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 both </a:t>
            </a:r>
            <a:r>
              <a:rPr b="1"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subclone inference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phylogenetic inference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than methods compared to.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Real data tree inference shows high concordance to expert-generated trees.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is robust to presences of copy number aberration and violation of the 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infinite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sites assumption (Supplementary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data)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49" name="Google Shape;4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1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Takeaway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1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1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54" name="Google Shape;454;p41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2"/>
          <p:cNvSpPr txBox="1"/>
          <p:nvPr>
            <p:ph idx="1" type="body"/>
          </p:nvPr>
        </p:nvSpPr>
        <p:spPr>
          <a:xfrm>
            <a:off x="460905" y="922859"/>
            <a:ext cx="7913400" cy="3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runtime/memory usage comparison.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Few methods compared to.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convergence analysis on MCMC.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Missing definitions for some variables.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Lack of analysis on single-cell data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Char char="•"/>
            </a:pPr>
            <a:r>
              <a:rPr lang="en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18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 we have very few SCS available (e.g. 5 single-cell profiles vs. 25 single-cell profiles).</a:t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3495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100"/>
              <a:buFont typeface="Arial"/>
              <a:buChar char="•"/>
            </a:pPr>
            <a:r>
              <a:rPr lang="en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the error profile is different (only shown a fixed profile in the main paper)</a:t>
            </a:r>
            <a:endParaRPr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61" name="Google Shape;4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2"/>
          <p:cNvSpPr txBox="1"/>
          <p:nvPr/>
        </p:nvSpPr>
        <p:spPr>
          <a:xfrm>
            <a:off x="282608" y="200372"/>
            <a:ext cx="8270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Weakness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66" name="Google Shape;466;p42"/>
          <p:cNvSpPr/>
          <p:nvPr/>
        </p:nvSpPr>
        <p:spPr>
          <a:xfrm>
            <a:off x="6806" y="4853194"/>
            <a:ext cx="275700" cy="3009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3"/>
          <p:cNvSpPr txBox="1"/>
          <p:nvPr>
            <p:ph idx="1" type="body"/>
          </p:nvPr>
        </p:nvSpPr>
        <p:spPr>
          <a:xfrm>
            <a:off x="461017" y="1142196"/>
            <a:ext cx="7913475" cy="38009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Malikic, S., Jahn, K., Kuipers, J. et al. </a:t>
            </a:r>
            <a:r>
              <a:rPr b="1"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Integrative inference of subclonal tumour evolution from single-cell and bulk sequencing data</a:t>
            </a: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Nat Commun 10, 2750 (2019).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https://doi.org/10.1038/s41467-019-10737-5</a:t>
            </a: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794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Arial"/>
              <a:buAutoNum type="arabicPeriod"/>
            </a:pP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10X genomics blog. 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https://www.10xgenomics.com/blog/single-cell-rna-seq-an-introductory-overview-and-tools-for-getting-starte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d</a:t>
            </a:r>
            <a:r>
              <a:rPr lang="en" sz="1400">
                <a:solidFill>
                  <a:srgbClr val="2020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2020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73" name="Google Shape;473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3"/>
          <p:cNvSpPr txBox="1"/>
          <p:nvPr/>
        </p:nvSpPr>
        <p:spPr>
          <a:xfrm>
            <a:off x="282608" y="200372"/>
            <a:ext cx="8270100" cy="3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3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3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478" name="Google Shape;478;p43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282608" y="200371"/>
            <a:ext cx="8270100" cy="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Motivations</a:t>
            </a:r>
            <a:endParaRPr sz="1100"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Cancer rapidly introduces mutations, leading to complex tumor-cell populations and distinct clones.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Such complexity could lead to different responses to cancer therapies, and could be the cause for treatment failure.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Thus, it is critical to understand the underlying </a:t>
            </a:r>
            <a:r>
              <a:rPr lang="en" sz="18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evolution history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of the cancer for effective and targeted cancer treatment.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483" name="Google Shape;48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288" y="1406134"/>
            <a:ext cx="5623423" cy="204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 flipH="1" rot="10800000">
            <a:off x="-1" y="0"/>
            <a:ext cx="9144000" cy="689073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Current Approach - Bulk Sequencing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/>
          <p:nvPr/>
        </p:nvSpPr>
        <p:spPr>
          <a:xfrm flipH="1" rot="10800000">
            <a:off x="-1" y="4855436"/>
            <a:ext cx="9144000" cy="29931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5">
            <a:alphaModFix/>
          </a:blip>
          <a:srcRect b="29758" l="0" r="75700" t="27398"/>
          <a:stretch/>
        </p:blipFill>
        <p:spPr>
          <a:xfrm>
            <a:off x="282600" y="838400"/>
            <a:ext cx="1573901" cy="11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217400" y="623675"/>
            <a:ext cx="23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Figure credit: Sheila-10x genomics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2561125" y="1236125"/>
            <a:ext cx="212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Sample &amp; Bulk sequencing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27"/>
          <p:cNvCxnSpPr>
            <a:stCxn id="153" idx="3"/>
            <a:endCxn id="155" idx="1"/>
          </p:cNvCxnSpPr>
          <p:nvPr/>
        </p:nvCxnSpPr>
        <p:spPr>
          <a:xfrm>
            <a:off x="1856501" y="1436225"/>
            <a:ext cx="70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7" name="Google Shape;15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9250" y="726200"/>
            <a:ext cx="2204625" cy="142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7"/>
          <p:cNvCxnSpPr>
            <a:stCxn id="155" idx="3"/>
            <a:endCxn id="157" idx="1"/>
          </p:cNvCxnSpPr>
          <p:nvPr/>
        </p:nvCxnSpPr>
        <p:spPr>
          <a:xfrm>
            <a:off x="4683625" y="1436225"/>
            <a:ext cx="56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7"/>
          <p:cNvSpPr txBox="1"/>
          <p:nvPr/>
        </p:nvSpPr>
        <p:spPr>
          <a:xfrm>
            <a:off x="7586475" y="1132000"/>
            <a:ext cx="1287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Variant allele frequencies (VAFs)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815800" y="4151675"/>
            <a:ext cx="682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Pros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Very accessible and provide indirect measurement of </a:t>
            </a:r>
            <a:r>
              <a:rPr lang="en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subclonal mutation composition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Cons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statistically underdetermined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may lead to incorrect phylogenies.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2325" y="2388362"/>
            <a:ext cx="1320696" cy="151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1100" y="2319810"/>
            <a:ext cx="1240925" cy="165832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3" name="Google Shape;163;p27"/>
          <p:cNvCxnSpPr>
            <a:stCxn id="157" idx="2"/>
            <a:endCxn id="162" idx="0"/>
          </p:cNvCxnSpPr>
          <p:nvPr/>
        </p:nvCxnSpPr>
        <p:spPr>
          <a:xfrm>
            <a:off x="6351563" y="2146274"/>
            <a:ext cx="0" cy="1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7"/>
          <p:cNvSpPr txBox="1"/>
          <p:nvPr/>
        </p:nvSpPr>
        <p:spPr>
          <a:xfrm>
            <a:off x="1937075" y="2032875"/>
            <a:ext cx="135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True clonal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1938550" y="2080050"/>
            <a:ext cx="1351200" cy="186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 txBox="1"/>
          <p:nvPr/>
        </p:nvSpPr>
        <p:spPr>
          <a:xfrm>
            <a:off x="7018375" y="3503075"/>
            <a:ext cx="101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Clonal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2" name="Google Shape;1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Alternative </a:t>
            </a:r>
            <a:r>
              <a:rPr lang="en" sz="2300">
                <a:solidFill>
                  <a:schemeClr val="lt1"/>
                </a:solidFill>
              </a:rPr>
              <a:t>Approach - Single-Cell Sequencing (SCS)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5">
            <a:alphaModFix/>
          </a:blip>
          <a:srcRect b="29758" l="0" r="75700" t="27398"/>
          <a:stretch/>
        </p:blipFill>
        <p:spPr>
          <a:xfrm>
            <a:off x="282600" y="838400"/>
            <a:ext cx="1573901" cy="11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217400" y="623675"/>
            <a:ext cx="23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Figure credit: Sheila-10x genomics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8"/>
          <p:cNvCxnSpPr>
            <a:stCxn id="177" idx="3"/>
            <a:endCxn id="180" idx="1"/>
          </p:cNvCxnSpPr>
          <p:nvPr/>
        </p:nvCxnSpPr>
        <p:spPr>
          <a:xfrm>
            <a:off x="1856501" y="1436225"/>
            <a:ext cx="796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0" name="Google Shape;180;p28"/>
          <p:cNvPicPr preferRelativeResize="0"/>
          <p:nvPr/>
        </p:nvPicPr>
        <p:blipFill rotWithShape="1">
          <a:blip r:embed="rId6">
            <a:alphaModFix/>
          </a:blip>
          <a:srcRect b="60522" l="30857" r="54832" t="4062"/>
          <a:stretch/>
        </p:blipFill>
        <p:spPr>
          <a:xfrm>
            <a:off x="2653100" y="942025"/>
            <a:ext cx="926825" cy="9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3843275" y="1236125"/>
            <a:ext cx="15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Sequence &amp; Profile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8"/>
          <p:cNvCxnSpPr>
            <a:stCxn id="180" idx="3"/>
            <a:endCxn id="181" idx="1"/>
          </p:cNvCxnSpPr>
          <p:nvPr/>
        </p:nvCxnSpPr>
        <p:spPr>
          <a:xfrm>
            <a:off x="3579925" y="1436225"/>
            <a:ext cx="26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3" name="Google Shape;18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7375" y="738601"/>
            <a:ext cx="2157175" cy="19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815800" y="4151675"/>
            <a:ext cx="738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Pros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Direct inference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of phylogeny given sufficient data.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Cons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High noise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-&gt; false positive (FP) signals; </a:t>
            </a:r>
            <a:r>
              <a:rPr lang="en">
                <a:solidFill>
                  <a:srgbClr val="CC4125"/>
                </a:solidFill>
                <a:latin typeface="Calibri"/>
                <a:ea typeface="Calibri"/>
                <a:cs typeface="Calibri"/>
                <a:sym typeface="Calibri"/>
              </a:rPr>
              <a:t>early allelic dropout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-&gt; false negative (FN) signals.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8"/>
          <p:cNvCxnSpPr>
            <a:stCxn id="181" idx="3"/>
            <a:endCxn id="183" idx="1"/>
          </p:cNvCxnSpPr>
          <p:nvPr/>
        </p:nvCxnSpPr>
        <p:spPr>
          <a:xfrm>
            <a:off x="5417075" y="1436225"/>
            <a:ext cx="660300" cy="2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6" name="Google Shape;18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6814" y="1832425"/>
            <a:ext cx="1390375" cy="2402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7" name="Google Shape;187;p28"/>
          <p:cNvCxnSpPr>
            <a:stCxn id="183" idx="2"/>
            <a:endCxn id="186" idx="3"/>
          </p:cNvCxnSpPr>
          <p:nvPr/>
        </p:nvCxnSpPr>
        <p:spPr>
          <a:xfrm flipH="1">
            <a:off x="5267162" y="2681551"/>
            <a:ext cx="1888800" cy="35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8"/>
          <p:cNvSpPr txBox="1"/>
          <p:nvPr/>
        </p:nvSpPr>
        <p:spPr>
          <a:xfrm>
            <a:off x="5299150" y="3524313"/>
            <a:ext cx="12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Mutation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282600" y="888692"/>
            <a:ext cx="8383200" cy="3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B-SCITE wants to incorporate bulk sequencing and SCS data to improve the </a:t>
            </a:r>
            <a:r>
              <a:rPr lang="en" sz="1800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inference of tumor phylogenies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, using a probabilistic approach.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Inputs: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1) heterozygous somatic m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utations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3937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2) bulk sequencing data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393700" lvl="0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3) SCS data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Outputs: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Mutation tree      that maximizes some scoring scheme (defined later).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Procedure: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search through possible trees using MCMC (will discuss later).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Arial"/>
                <a:ea typeface="Arial"/>
                <a:cs typeface="Arial"/>
                <a:sym typeface="Arial"/>
              </a:rPr>
              <a:t>Assumptions: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Infinite site assumption.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	</a:t>
            </a:r>
            <a:endParaRPr sz="1100"/>
          </a:p>
        </p:txBody>
      </p:sp>
      <p:pic>
        <p:nvPicPr>
          <p:cNvPr descr="A close up of a logo&#10;&#10;Description automatically generated" id="195" name="Google Shape;1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282608" y="200372"/>
            <a:ext cx="8270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What does B-SCITE want to solve?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9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pic>
        <p:nvPicPr>
          <p:cNvPr descr="{&quot;backgroundColorModified&quot;:false,&quot;code&quot;:&quot;$M=\\left\\{M_{1,}M_{2},...,M_{n}\\right\\}$&quot;,&quot;id&quot;:&quot;2&quot;,&quot;font&quot;:{&quot;color&quot;:&quot;#000000&quot;,&quot;family&quot;:&quot;Arial&quot;,&quot;size&quot;:18},&quot;type&quot;:&quot;$&quot;,&quot;backgroundColor&quot;:&quot;#FFFFFF&quot;,&quot;aid&quot;:null,&quot;ts&quot;:1616462576267,&quot;cs&quot;:&quot;EcYWdDG+prucyKrwWQ57DA==&quot;,&quot;size&quot;:{&quot;width&quot;:272.75,&quot;height&quot;:28.75}}" id="200" name="Google Shape;20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9150" y="1779375"/>
            <a:ext cx="2597944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&quot;,&quot;backgroundColorModified&quot;:false,&quot;backgroundColor&quot;:&quot;#FFFFFF&quot;,&quot;aid&quot;:null,&quot;font&quot;:{&quot;family&quot;:&quot;Arial&quot;,&quot;color&quot;:&quot;#000000&quot;,&quot;size&quot;:18},&quot;id&quot;:&quot;3&quot;,&quot;code&quot;:&quot;$B=\\left\\{B_{1},B_{2},...,B_{h}\\right\\}$&quot;,&quot;ts&quot;:1616462626380,&quot;cs&quot;:&quot;Nvq2YdYdcz0OCLVlZtUPzw==&quot;,&quot;size&quot;:{&quot;width&quot;:253,&quot;height&quot;:27.600000000000012}}" id="201" name="Google Shape;20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9600" y="2053225"/>
            <a:ext cx="2409825" cy="262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C=\\left\\{C_{1},C_{2},...,C_{m}\\right\\}$&quot;,&quot;type&quot;:&quot;$&quot;,&quot;backgroundColor&quot;:&quot;#FFFFFF&quot;,&quot;backgroundColorModified&quot;:false,&quot;id&quot;:&quot;4&quot;,&quot;aid&quot;:null,&quot;font&quot;:{&quot;color&quot;:&quot;#000000&quot;,&quot;family&quot;:&quot;Arial&quot;,&quot;size&quot;:18},&quot;ts&quot;:1616462657970,&quot;cs&quot;:&quot;y5ZdT7oY8YkVY6UbOXsQRQ==&quot;,&quot;size&quot;:{&quot;width&quot;:255.59999999999994,&quot;height&quot;:27.600000000000012}}" id="202" name="Google Shape;20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19300" y="2316125"/>
            <a:ext cx="2434590" cy="262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type&quot;:&quot;$&quot;,&quot;code&quot;:&quot;$T$&quot;,&quot;font&quot;:{&quot;color&quot;:&quot;#000000&quot;,&quot;family&quot;:&quot;Arial&quot;,&quot;size&quot;:18},&quot;backgroundColor&quot;:&quot;#FFFFFF&quot;,&quot;aid&quot;:null,&quot;id&quot;:&quot;5&quot;,&quot;ts&quot;:1616462744263,&quot;cs&quot;:&quot;BaWJxuOXs0t4eXS78qcUjQ==&quot;,&quot;size&quot;:{&quot;width&quot;:19.166666666666668,&quot;height&quot;:18.833333333333332}}" id="203" name="Google Shape;20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6925" y="2897200"/>
            <a:ext cx="182563" cy="179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282608" y="200372"/>
            <a:ext cx="8270100" cy="3734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Tree scoring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  <p:sp>
        <p:nvSpPr>
          <p:cNvPr id="214" name="Google Shape;214;p30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282608" y="889548"/>
            <a:ext cx="7870022" cy="316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06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Candidate mutation tree T is scored based on </a:t>
            </a:r>
            <a:r>
              <a:rPr b="1" lang="en" sz="1800">
                <a:latin typeface="Arial"/>
                <a:ea typeface="Arial"/>
                <a:cs typeface="Arial"/>
                <a:sym typeface="Arial"/>
              </a:rPr>
              <a:t>both bulk sequencing data and SCS data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&gt; Let tree score from the bulk sequencing on T be: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&gt; Let tree score from the SCS on T be: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		(    is the sequencing error profile)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&gt; We have the joint score as: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06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Then, we want to find the </a:t>
            </a:r>
            <a:r>
              <a:rPr lang="en" sz="18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tree T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80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error profile  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such that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{&quot;backgroundColorModified&quot;:false,&quot;type&quot;:&quot;$&quot;,&quot;aid&quot;:null,&quot;font&quot;:{&quot;family&quot;:&quot;Arial&quot;,&quot;size&quot;:18,&quot;color&quot;:&quot;#000000&quot;},&quot;code&quot;:&quot;$S_{bulk}\\left(T\\right)$&quot;,&quot;id&quot;:&quot;6&quot;,&quot;backgroundColor&quot;:&quot;#FFFFFF&quot;,&quot;ts&quot;:1616463029969,&quot;cs&quot;:&quot;vAk88vwz700APBU3b+UyPg==&quot;,&quot;size&quot;:{&quot;width&quot;:90.33333333333333,&quot;height&quot;:27.666666666666668}}" id="216" name="Google Shape;2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600" y="1560050"/>
            <a:ext cx="860425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&quot;,&quot;font&quot;:{&quot;family&quot;:&quot;Arial&quot;,&quot;color&quot;:&quot;#000000&quot;,&quot;size&quot;:18},&quot;code&quot;:&quot;$S_{SC}\\left(T,\\theta\\right)$&quot;,&quot;backgroundColor&quot;:&quot;#FFFFFF&quot;,&quot;backgroundColorModified&quot;:false,&quot;aid&quot;:null,&quot;id&quot;:&quot;7&quot;,&quot;ts&quot;:1616463088926,&quot;cs&quot;:&quot;aFhB5NlP2CTeFjATjy2HmA==&quot;,&quot;size&quot;:{&quot;width&quot;:107.16666666666667,&quot;height&quot;:27.666666666666668}}" id="217" name="Google Shape;2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175" y="1892575"/>
            <a:ext cx="1020763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id&quot;:&quot;8&quot;,&quot;backgroundColorModified&quot;:false,&quot;type&quot;:&quot;$&quot;,&quot;font&quot;:{&quot;size&quot;:18,&quot;color&quot;:&quot;#000000&quot;,&quot;family&quot;:&quot;Arial&quot;},&quot;code&quot;:&quot;$\\theta$&quot;,&quot;backgroundColor&quot;:&quot;#FFFFFF&quot;,&quot;ts&quot;:1616463101992,&quot;cs&quot;:&quot;stW4PrZQieAgFfXSl5XgEw==&quot;,&quot;size&quot;:{&quot;width&quot;:11.166666666666666,&quot;height&quot;:19.833333333333332}}" id="218" name="Google Shape;2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9500" y="2253400"/>
            <a:ext cx="106363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id&quot;:&quot;8&quot;,&quot;backgroundColorModified&quot;:false,&quot;type&quot;:&quot;$&quot;,&quot;font&quot;:{&quot;size&quot;:18,&quot;color&quot;:&quot;#000000&quot;,&quot;family&quot;:&quot;Arial&quot;},&quot;code&quot;:&quot;$\\theta$&quot;,&quot;backgroundColor&quot;:&quot;#FFFFFF&quot;,&quot;ts&quot;:1616463101992,&quot;cs&quot;:&quot;stW4PrZQieAgFfXSl5XgEw==&quot;,&quot;size&quot;:{&quot;width&quot;:11.166666666666666,&quot;height&quot;:19.833333333333332}}" id="219" name="Google Shape;21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5225" y="2936400"/>
            <a:ext cx="106363" cy="18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3550" y="2499200"/>
            <a:ext cx="3372020" cy="3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4312" y="3408775"/>
            <a:ext cx="3646600" cy="6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/>
          <p:nvPr/>
        </p:nvSpPr>
        <p:spPr>
          <a:xfrm flipH="1" rot="10800000">
            <a:off x="-1" y="-102"/>
            <a:ext cx="9144000" cy="68917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29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282608" y="200372"/>
            <a:ext cx="8270100" cy="3734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Some definitions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/>
          <p:nvPr/>
        </p:nvSpPr>
        <p:spPr>
          <a:xfrm flipH="1" rot="10800000">
            <a:off x="-1" y="4855496"/>
            <a:ext cx="9144000" cy="29925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3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1"/>
          <p:cNvSpPr/>
          <p:nvPr/>
        </p:nvSpPr>
        <p:spPr>
          <a:xfrm>
            <a:off x="6806" y="4853194"/>
            <a:ext cx="275850" cy="30105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2101275" y="997575"/>
            <a:ext cx="23913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150" y="1324011"/>
            <a:ext cx="3748425" cy="5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460150" y="1816038"/>
            <a:ext cx="32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.g.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type&quot;:&quot;$&quot;,&quot;backgroundColorModified&quot;:false,&quot;backgroundColor&quot;:&quot;#FFFFFF&quot;,&quot;font&quot;:{&quot;color&quot;:&quot;#000000&quot;,&quot;size&quot;:14,&quot;family&quot;:&quot;Calibri&quot;},&quot;code&quot;:&quot;$A_{T}\\left[a,b\\right]=A_{T}\\left[a,d\\right]=1$&quot;,&quot;id&quot;:&quot;9&quot;,&quot;aid&quot;:null,&quot;ts&quot;:1616463810752,&quot;cs&quot;:&quot;rBdFSVVeRtFqRGzk0Thavg==&quot;,&quot;size&quot;:{&quot;width&quot;:179.16666666666666,&quot;height&quot;:18.666666666666668}}" id="235" name="Google Shape;23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500" y="1942763"/>
            <a:ext cx="1706563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 txBox="1"/>
          <p:nvPr/>
        </p:nvSpPr>
        <p:spPr>
          <a:xfrm>
            <a:off x="70750" y="775975"/>
            <a:ext cx="454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(1)         represents </a:t>
            </a:r>
            <a:r>
              <a:rPr lang="en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ancestry state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between two nodes in T.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70750" y="2147775"/>
            <a:ext cx="534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(2) There are s nodes in the tree T, and we can assume we will solve for a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mutation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tree, where s=n (the number of mutations/SNVs).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70750" y="2856125"/>
            <a:ext cx="515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(3) Mutation matrix D representing </a:t>
            </a:r>
            <a:r>
              <a:rPr lang="en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presence of each mutation in each single-cell data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600" y="3592375"/>
            <a:ext cx="4959300" cy="927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31"/>
          <p:cNvGrpSpPr/>
          <p:nvPr/>
        </p:nvGrpSpPr>
        <p:grpSpPr>
          <a:xfrm>
            <a:off x="5751088" y="869094"/>
            <a:ext cx="2697167" cy="1881044"/>
            <a:chOff x="5751088" y="869094"/>
            <a:chExt cx="2697167" cy="1881044"/>
          </a:xfrm>
        </p:grpSpPr>
        <p:sp>
          <p:nvSpPr>
            <p:cNvPr id="241" name="Google Shape;241;p31"/>
            <p:cNvSpPr/>
            <p:nvPr/>
          </p:nvSpPr>
          <p:spPr>
            <a:xfrm>
              <a:off x="6741588" y="2361639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d</a:t>
              </a: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6956037" y="1600433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</a:t>
              </a: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7538842" y="869094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</a:t>
              </a: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8059754" y="1695197"/>
              <a:ext cx="388500" cy="3885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</a:t>
              </a:r>
              <a:endParaRPr/>
            </a:p>
          </p:txBody>
        </p:sp>
        <p:cxnSp>
          <p:nvCxnSpPr>
            <p:cNvPr id="245" name="Google Shape;245;p31"/>
            <p:cNvCxnSpPr>
              <a:stCxn id="243" idx="3"/>
              <a:endCxn id="242" idx="7"/>
            </p:cNvCxnSpPr>
            <p:nvPr/>
          </p:nvCxnSpPr>
          <p:spPr>
            <a:xfrm flipH="1">
              <a:off x="7287636" y="1200700"/>
              <a:ext cx="308100" cy="45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6" name="Google Shape;246;p31"/>
            <p:cNvCxnSpPr>
              <a:stCxn id="243" idx="5"/>
              <a:endCxn id="244" idx="1"/>
            </p:cNvCxnSpPr>
            <p:nvPr/>
          </p:nvCxnSpPr>
          <p:spPr>
            <a:xfrm>
              <a:off x="7870447" y="1200700"/>
              <a:ext cx="246300" cy="55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47" name="Google Shape;247;p31"/>
            <p:cNvCxnSpPr>
              <a:stCxn id="242" idx="4"/>
              <a:endCxn id="241" idx="0"/>
            </p:cNvCxnSpPr>
            <p:nvPr/>
          </p:nvCxnSpPr>
          <p:spPr>
            <a:xfrm flipH="1">
              <a:off x="6935787" y="1988933"/>
              <a:ext cx="214500" cy="37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8" name="Google Shape;248;p31"/>
            <p:cNvSpPr/>
            <p:nvPr/>
          </p:nvSpPr>
          <p:spPr>
            <a:xfrm>
              <a:off x="5751088" y="1905175"/>
              <a:ext cx="389400" cy="389400"/>
            </a:xfrm>
            <a:prstGeom prst="rect">
              <a:avLst/>
            </a:prstGeom>
            <a:solidFill>
              <a:srgbClr val="C27B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C1</a:t>
              </a:r>
              <a:endParaRPr sz="1200"/>
            </a:p>
          </p:txBody>
        </p:sp>
        <p:cxnSp>
          <p:nvCxnSpPr>
            <p:cNvPr id="249" name="Google Shape;249;p31"/>
            <p:cNvCxnSpPr>
              <a:stCxn id="248" idx="3"/>
              <a:endCxn id="241" idx="1"/>
            </p:cNvCxnSpPr>
            <p:nvPr/>
          </p:nvCxnSpPr>
          <p:spPr>
            <a:xfrm>
              <a:off x="6140488" y="2099875"/>
              <a:ext cx="657900" cy="31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50" name="Google Shape;250;p31"/>
          <p:cNvSpPr txBox="1"/>
          <p:nvPr/>
        </p:nvSpPr>
        <p:spPr>
          <a:xfrm>
            <a:off x="5645725" y="3098825"/>
            <a:ext cx="290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.g. single-cell data C1 has mutations a, b and d, so: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code&quot;:&quot;\\begin{align*}\n{D\\left[a,C1\\right]}&amp;={1}\\\\\n{D\\left[b,C1\\right]}&amp;={1}\\\\\n{D\\left[c,C1\\right]\\,}&amp;={0}\\\\\n{D\\left[d,C1\\right]\\,}&amp;={1}\t\n\\end{align*}&quot;,&quot;type&quot;:&quot;align*&quot;,&quot;id&quot;:&quot;10&quot;,&quot;aid&quot;:null,&quot;backgroundColorModified&quot;:false,&quot;backgroundColor&quot;:&quot;#FFFFFF&quot;,&quot;font&quot;:{&quot;color&quot;:&quot;#000000&quot;,&quot;family&quot;:&quot;Calibri&quot;,&quot;size&quot;:14},&quot;ts&quot;:1616464369343,&quot;cs&quot;:&quot;N/SX3CFyYgYXIk/lenTKTw==&quot;,&quot;size&quot;:{&quot;width&quot;:104.83333333333333,&quot;height&quot;:92.66666666666667}}" id="251" name="Google Shape;251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0400" y="3780650"/>
            <a:ext cx="998538" cy="8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/>
          <p:nvPr/>
        </p:nvSpPr>
        <p:spPr>
          <a:xfrm>
            <a:off x="5702425" y="806550"/>
            <a:ext cx="2879400" cy="199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5702425" y="806550"/>
            <a:ext cx="12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Example tree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aid&quot;:null,&quot;code&quot;:&quot;$A_{T}$&quot;,&quot;type&quot;:&quot;$&quot;,&quot;backgroundColorModified&quot;:false,&quot;backgroundColor&quot;:&quot;#FFFFFF&quot;,&quot;font&quot;:{&quot;family&quot;:&quot;Calibri&quot;,&quot;color&quot;:&quot;#000000&quot;,&quot;size&quot;:14},&quot;id&quot;:&quot;11&quot;,&quot;ts&quot;:1616464490534,&quot;cs&quot;:&quot;bHBkB+zEopBOSAnmbZoadw==&quot;,&quot;size&quot;:{&quot;width&quot;:22.166666666666668,&quot;height&quot;:16.166666666666668}}" id="254" name="Google Shape;254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0150" y="929538"/>
            <a:ext cx="211138" cy="15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1"/>
          <p:cNvSpPr txBox="1"/>
          <p:nvPr/>
        </p:nvSpPr>
        <p:spPr>
          <a:xfrm>
            <a:off x="6962250" y="643575"/>
            <a:ext cx="1853700" cy="354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&gt;Mutation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first occurs here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5751100" y="1206750"/>
            <a:ext cx="1853700" cy="523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&gt;Mutation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still presents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&gt;Mutation </a:t>
            </a:r>
            <a:r>
              <a:rPr b="1" lang="en" sz="1100"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first occurs here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3" name="Google Shape;26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2"/>
          <p:cNvSpPr txBox="1"/>
          <p:nvPr/>
        </p:nvSpPr>
        <p:spPr>
          <a:xfrm>
            <a:off x="282608" y="200372"/>
            <a:ext cx="8270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Tree scoring - Bulk sequencing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/>
          <p:nvPr/>
        </p:nvSpPr>
        <p:spPr>
          <a:xfrm>
            <a:off x="6806" y="4853194"/>
            <a:ext cx="275700" cy="300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2794625" y="1261050"/>
            <a:ext cx="275700" cy="275700"/>
          </a:xfrm>
          <a:prstGeom prst="rect">
            <a:avLst/>
          </a:prstGeom>
          <a:solidFill>
            <a:srgbClr val="88888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2"/>
          <p:cNvSpPr/>
          <p:nvPr/>
        </p:nvSpPr>
        <p:spPr>
          <a:xfrm>
            <a:off x="3371525" y="1261050"/>
            <a:ext cx="275700" cy="2757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3983800" y="1261050"/>
            <a:ext cx="275700" cy="275700"/>
          </a:xfrm>
          <a:prstGeom prst="rect">
            <a:avLst/>
          </a:prstGeom>
          <a:solidFill>
            <a:srgbClr val="DAA6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4596075" y="1261050"/>
            <a:ext cx="275700" cy="2757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5264925" y="1261050"/>
            <a:ext cx="275700" cy="275700"/>
          </a:xfrm>
          <a:prstGeom prst="rect">
            <a:avLst/>
          </a:prstGeom>
          <a:solidFill>
            <a:srgbClr val="7030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806500" y="1198800"/>
            <a:ext cx="189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Nodes (Cell types) in 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163725" y="798588"/>
            <a:ext cx="77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Assume we are given a mutation tree T with s=n (same number of mutation to nodes in the tree).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type&quot;:&quot;$&quot;,&quot;id&quot;:&quot;12&quot;,&quot;backgroundColorModified&quot;:false,&quot;font&quot;:{&quot;family&quot;:&quot;Calibri&quot;,&quot;color&quot;:&quot;#000000&quot;,&quot;size&quot;:14},&quot;aid&quot;:null,&quot;code&quot;:&quot;$\\phi_{1}$&quot;,&quot;backgroundColor&quot;:&quot;#FFFFFF&quot;,&quot;ts&quot;:1616464779695,&quot;cs&quot;:&quot;SLAlIdcvfy1wv3/wQ0shhg==&quot;,&quot;size&quot;:{&quot;width&quot;:15.833333333333334,&quot;height&quot;:16.833333333333332}}"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7063" y="1729850"/>
            <a:ext cx="150813" cy="160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FFF&quot;,&quot;id&quot;:&quot;13&quot;,&quot;backgroundColorModified&quot;:false,&quot;code&quot;:&quot;$\\phi_{2}$&quot;,&quot;type&quot;:&quot;$&quot;,&quot;aid&quot;:null,&quot;font&quot;:{&quot;size&quot;:12,&quot;family&quot;:&quot;Arial&quot;,&quot;color&quot;:&quot;#000000&quot;},&quot;ts&quot;:1616464791647,&quot;cs&quot;:&quot;5QnZyFNjkdr/9Q7etJHYBw==&quot;,&quot;size&quot;:{&quot;width&quot;:16.166666666666668,&quot;height&quot;:16.666666666666668}}" id="276" name="Google Shape;27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2375" y="1730650"/>
            <a:ext cx="153988" cy="15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&quot;:&quot;#FFFFFF&quot;,&quot;backgroundColorModified&quot;:false,&quot;code&quot;:&quot;$\\phi_{3}$&quot;,&quot;aid&quot;:null,&quot;font&quot;:{&quot;color&quot;:&quot;#000000&quot;,&quot;size&quot;:12,&quot;family&quot;:&quot;Arial&quot;},&quot;id&quot;:&quot;13&quot;,&quot;type&quot;:&quot;$&quot;,&quot;ts&quot;:1616464803947,&quot;cs&quot;:&quot;1cbY0ymmC9zkyLn9L//iDA==&quot;,&quot;size&quot;:{&quot;width&quot;:16.166666666666668,&quot;height&quot;:16.666666666666668}}" id="277" name="Google Shape;27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4650" y="1730650"/>
            <a:ext cx="153988" cy="15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type&quot;:&quot;$&quot;,&quot;code&quot;:&quot;$\\phi_{4}$&quot;,&quot;font&quot;:{&quot;color&quot;:&quot;#000000&quot;,&quot;family&quot;:&quot;Arial&quot;,&quot;size&quot;:12},&quot;aid&quot;:null,&quot;id&quot;:&quot;14&quot;,&quot;backgroundColor&quot;:&quot;#FFFFFF&quot;,&quot;ts&quot;:1616464817313,&quot;cs&quot;:&quot;7JBIi9NYlQ5+dU4YaPztDw==&quot;,&quot;size&quot;:{&quot;width&quot;:16.333333333333332,&quot;height&quot;:16.666666666666668}}" id="278" name="Google Shape;278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6138" y="1730650"/>
            <a:ext cx="155575" cy="15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Modified&quot;:false,&quot;backgroundColor&quot;:&quot;#FFFFFF&quot;,&quot;code&quot;:&quot;$\\phi_{5}$&quot;,&quot;font&quot;:{&quot;color&quot;:&quot;#000000&quot;,&quot;family&quot;:&quot;Arial&quot;,&quot;size&quot;:12},&quot;id&quot;:&quot;14&quot;,&quot;type&quot;:&quot;$&quot;,&quot;ts&quot;:1616464828105,&quot;cs&quot;:&quot;r7kShD6jPAGeBtftWmxfZA==&quot;,&quot;size&quot;:{&quot;width&quot;:16.166666666666668,&quot;height&quot;:16.666666666666668}}" id="279" name="Google Shape;279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5775" y="1730650"/>
            <a:ext cx="153988" cy="1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5993825" y="1599000"/>
            <a:ext cx="3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5993825" y="1198800"/>
            <a:ext cx="3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...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1556500" y="1609925"/>
            <a:ext cx="9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Sum to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32"/>
          <p:cNvCxnSpPr>
            <a:stCxn id="275" idx="1"/>
            <a:endCxn id="282" idx="3"/>
          </p:cNvCxnSpPr>
          <p:nvPr/>
        </p:nvCxnSpPr>
        <p:spPr>
          <a:xfrm rot="10800000">
            <a:off x="2476363" y="1810019"/>
            <a:ext cx="38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32"/>
          <p:cNvSpPr txBox="1"/>
          <p:nvPr/>
        </p:nvSpPr>
        <p:spPr>
          <a:xfrm>
            <a:off x="6553125" y="1532975"/>
            <a:ext cx="189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Fraction of population of cell type </a:t>
            </a: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in the bulk data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241000" y="2083288"/>
            <a:ext cx="77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can then infer the fraction of cells with mutation        in bulk sample       as: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id&quot;:&quot;15&quot;,&quot;backgroundColorModified&quot;:false,&quot;backgroundColor&quot;:&quot;#FFFFFF&quot;,&quot;code&quot;:&quot;$M_{i}$&quot;,&quot;font&quot;:{&quot;color&quot;:&quot;#000000&quot;,&quot;family&quot;:&quot;Calibri&quot;,&quot;size&quot;:14},&quot;type&quot;:&quot;$&quot;,&quot;aid&quot;:null,&quot;ts&quot;:1616465357258,&quot;cs&quot;:&quot;wqQRZpbdzwZHG0QF0cn4Gg==&quot;,&quot;size&quot;:{&quot;width&quot;:21.5,&quot;height&quot;:15.833333333333334}}" id="286" name="Google Shape;286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40425" y="2223925"/>
            <a:ext cx="204788" cy="150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font&quot;:{&quot;family&quot;:&quot;Calibri&quot;,&quot;color&quot;:&quot;#000000&quot;,&quot;size&quot;:14},&quot;code&quot;:&quot;$B_{j}$&quot;,&quot;type&quot;:&quot;$&quot;,&quot;backgroundColor&quot;:&quot;#FFFFFF&quot;,&quot;id&quot;:&quot;16&quot;,&quot;backgroundColorModified&quot;:false,&quot;ts&quot;:1616465386191,&quot;cs&quot;:&quot;PQmQB6lDgPSg6y9nJXzTWQ==&quot;,&quot;size&quot;:{&quot;width&quot;:19,&quot;height&quot;:18.333333333333332}}" id="287" name="Google Shape;287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12325" y="2223925"/>
            <a:ext cx="180975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90624" y="2495162"/>
            <a:ext cx="1762763" cy="55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32"/>
          <p:cNvGrpSpPr/>
          <p:nvPr/>
        </p:nvGrpSpPr>
        <p:grpSpPr>
          <a:xfrm>
            <a:off x="4919975" y="2651288"/>
            <a:ext cx="3185825" cy="2156538"/>
            <a:chOff x="4919975" y="2651288"/>
            <a:chExt cx="3185825" cy="2156538"/>
          </a:xfrm>
        </p:grpSpPr>
        <p:sp>
          <p:nvSpPr>
            <p:cNvPr id="290" name="Google Shape;290;p32"/>
            <p:cNvSpPr/>
            <p:nvPr/>
          </p:nvSpPr>
          <p:spPr>
            <a:xfrm>
              <a:off x="6553125" y="2651288"/>
              <a:ext cx="275700" cy="275700"/>
            </a:xfrm>
            <a:prstGeom prst="rect">
              <a:avLst/>
            </a:prstGeom>
            <a:solidFill>
              <a:srgbClr val="88888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1</a:t>
              </a: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164150" y="3221213"/>
              <a:ext cx="275700" cy="275700"/>
            </a:xfrm>
            <a:prstGeom prst="rect">
              <a:avLst/>
            </a:prstGeom>
            <a:solidFill>
              <a:srgbClr val="00B05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2</a:t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7011325" y="3333363"/>
              <a:ext cx="275700" cy="275700"/>
            </a:xfrm>
            <a:prstGeom prst="rect">
              <a:avLst/>
            </a:prstGeom>
            <a:solidFill>
              <a:srgbClr val="DAA6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3</a:t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5888450" y="3985313"/>
              <a:ext cx="275700" cy="275700"/>
            </a:xfrm>
            <a:prstGeom prst="rect">
              <a:avLst/>
            </a:prstGeom>
            <a:solidFill>
              <a:srgbClr val="00B0F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4</a:t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496450" y="4084363"/>
              <a:ext cx="275700" cy="275700"/>
            </a:xfrm>
            <a:prstGeom prst="rect">
              <a:avLst/>
            </a:prstGeom>
            <a:solidFill>
              <a:srgbClr val="7030A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5</a:t>
              </a:r>
              <a:endParaRPr/>
            </a:p>
          </p:txBody>
        </p:sp>
        <p:cxnSp>
          <p:nvCxnSpPr>
            <p:cNvPr id="295" name="Google Shape;295;p32"/>
            <p:cNvCxnSpPr>
              <a:stCxn id="290" idx="2"/>
              <a:endCxn id="291" idx="0"/>
            </p:cNvCxnSpPr>
            <p:nvPr/>
          </p:nvCxnSpPr>
          <p:spPr>
            <a:xfrm flipH="1">
              <a:off x="6301875" y="2926988"/>
              <a:ext cx="389100" cy="294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6" name="Google Shape;296;p32"/>
            <p:cNvCxnSpPr>
              <a:stCxn id="290" idx="2"/>
              <a:endCxn id="292" idx="0"/>
            </p:cNvCxnSpPr>
            <p:nvPr/>
          </p:nvCxnSpPr>
          <p:spPr>
            <a:xfrm>
              <a:off x="6690975" y="2926988"/>
              <a:ext cx="458100" cy="40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7" name="Google Shape;297;p32"/>
            <p:cNvCxnSpPr>
              <a:stCxn id="291" idx="2"/>
              <a:endCxn id="293" idx="0"/>
            </p:cNvCxnSpPr>
            <p:nvPr/>
          </p:nvCxnSpPr>
          <p:spPr>
            <a:xfrm flipH="1">
              <a:off x="6026300" y="3496913"/>
              <a:ext cx="275700" cy="48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98" name="Google Shape;298;p32"/>
            <p:cNvCxnSpPr>
              <a:stCxn id="291" idx="2"/>
              <a:endCxn id="294" idx="0"/>
            </p:cNvCxnSpPr>
            <p:nvPr/>
          </p:nvCxnSpPr>
          <p:spPr>
            <a:xfrm>
              <a:off x="6302000" y="3496913"/>
              <a:ext cx="332400" cy="587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99" name="Google Shape;299;p32"/>
            <p:cNvSpPr txBox="1"/>
            <p:nvPr/>
          </p:nvSpPr>
          <p:spPr>
            <a:xfrm>
              <a:off x="5164725" y="4407625"/>
              <a:ext cx="2870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.g. M2 (i=2) in some bulk sample B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5561150" y="3311075"/>
              <a:ext cx="275700" cy="919800"/>
            </a:xfrm>
            <a:prstGeom prst="lef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{&quot;aid&quot;:null,&quot;backgroundColor&quot;:&quot;#FFFFFF&quot;,&quot;type&quot;:&quot;$&quot;,&quot;code&quot;:&quot;$A_{T}=1$&quot;,&quot;font&quot;:{&quot;color&quot;:&quot;#000000&quot;,&quot;family&quot;:&quot;Arial&quot;,&quot;size&quot;:12},&quot;backgroundColorModified&quot;:false,&quot;id&quot;:&quot;17&quot;,&quot;ts&quot;:1616465652673,&quot;cs&quot;:&quot;9rT2emJQW168vrp/GnL7wg==&quot;,&quot;size&quot;:{&quot;width&quot;:56,&quot;height&quot;:16}}" id="301" name="Google Shape;301;p3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919975" y="3714425"/>
              <a:ext cx="533400" cy="15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32"/>
            <p:cNvSpPr/>
            <p:nvPr/>
          </p:nvSpPr>
          <p:spPr>
            <a:xfrm>
              <a:off x="7407500" y="2702625"/>
              <a:ext cx="113100" cy="794400"/>
            </a:xfrm>
            <a:prstGeom prst="rightBrace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{&quot;font&quot;:{&quot;size&quot;:12,&quot;family&quot;:&quot;Arial&quot;,&quot;color&quot;:&quot;#000000&quot;},&quot;aid&quot;:null,&quot;code&quot;:&quot;$A_{T}=0$&quot;,&quot;backgroundColor&quot;:&quot;#FFFFFF&quot;,&quot;id&quot;:&quot;18&quot;,&quot;backgroundColorModified&quot;:false,&quot;type&quot;:&quot;$&quot;,&quot;ts&quot;:1616465678754,&quot;cs&quot;:&quot;rB7seypOMMtp99fDF387zA==&quot;,&quot;size&quot;:{&quot;width&quot;:56.666666666666664,&quot;height&quot;:16}}" id="303" name="Google Shape;303;p3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566050" y="2997950"/>
              <a:ext cx="539750" cy="152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32"/>
          <p:cNvSpPr/>
          <p:nvPr/>
        </p:nvSpPr>
        <p:spPr>
          <a:xfrm>
            <a:off x="261775" y="1169000"/>
            <a:ext cx="8136300" cy="93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/>
          <p:nvPr/>
        </p:nvSpPr>
        <p:spPr>
          <a:xfrm flipH="1" rot="10800000">
            <a:off x="-1" y="-27"/>
            <a:ext cx="9144000" cy="6891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311" name="Google Shape;31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5658" y="176782"/>
            <a:ext cx="208430" cy="30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282608" y="200372"/>
            <a:ext cx="82701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2300">
                <a:solidFill>
                  <a:schemeClr val="lt1"/>
                </a:solidFill>
              </a:rPr>
              <a:t>Tree scoring - Bulk sequencing cont.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3"/>
          <p:cNvSpPr/>
          <p:nvPr/>
        </p:nvSpPr>
        <p:spPr>
          <a:xfrm flipH="1" rot="10800000">
            <a:off x="-1" y="4855346"/>
            <a:ext cx="9144000" cy="2994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7939" y="4889213"/>
            <a:ext cx="4148122" cy="23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3"/>
          <p:cNvSpPr/>
          <p:nvPr/>
        </p:nvSpPr>
        <p:spPr>
          <a:xfrm>
            <a:off x="6806" y="4853194"/>
            <a:ext cx="275700" cy="300900"/>
          </a:xfrm>
          <a:prstGeom prst="rect">
            <a:avLst/>
          </a:prstGeom>
          <a:solidFill>
            <a:srgbClr val="07376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3"/>
          <p:cNvSpPr txBox="1"/>
          <p:nvPr/>
        </p:nvSpPr>
        <p:spPr>
          <a:xfrm>
            <a:off x="163725" y="798600"/>
            <a:ext cx="83889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Assume we sequence a bulk sample       , get 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  reads in which 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reads support mutation       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the true fraction of cells in       that have mutation        is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then the actual probability that a read support        is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y/2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(heterozygous cell).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Using this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and high coverage from the bulk sample (high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number of reads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), we can model variant reads using a </a:t>
            </a:r>
            <a:r>
              <a:rPr lang="en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binomial distribution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, and approximate it with a Gaussian distribution </a:t>
            </a:r>
            <a:r>
              <a:rPr lang="en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rPr>
              <a:t>log likelihood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aid&quot;:null,&quot;backgroundColor&quot;:&quot;#FFFFFF&quot;,&quot;code&quot;:&quot;$B_{j}$&quot;,&quot;backgroundColorModified&quot;:false,&quot;id&quot;:&quot;19&quot;,&quot;type&quot;:&quot;$&quot;,&quot;font&quot;:{&quot;size&quot;:14,&quot;color&quot;:&quot;#000000&quot;,&quot;family&quot;:&quot;Calibri&quot;},&quot;ts&quot;:1616465842964,&quot;cs&quot;:&quot;DwXaUinvVhe4+tQqH6P/Pg==&quot;,&quot;size&quot;:{&quot;width&quot;:19,&quot;height&quot;:18.333333333333332}}" id="317" name="Google Shape;3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5746" y="937450"/>
            <a:ext cx="180975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&quot;:&quot;#FFFFFF&quot;,&quot;code&quot;:&quot;$B_{j}$&quot;,&quot;backgroundColorModified&quot;:false,&quot;id&quot;:&quot;19&quot;,&quot;type&quot;:&quot;$&quot;,&quot;font&quot;:{&quot;size&quot;:14,&quot;color&quot;:&quot;#000000&quot;,&quot;family&quot;:&quot;Calibri&quot;},&quot;ts&quot;:1616465842964,&quot;cs&quot;:&quot;DwXaUinvVhe4+tQqH6P/Pg==&quot;,&quot;size&quot;:{&quot;width&quot;:19,&quot;height&quot;:18.333333333333332}}" id="318" name="Google Shape;31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1121" y="1259025"/>
            <a:ext cx="180975" cy="17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0&quot;,&quot;type&quot;:&quot;$&quot;,&quot;code&quot;:&quot;$M_{i}$&quot;,&quot;backgroundColor&quot;:&quot;#FFFFFF&quot;,&quot;aid&quot;:null,&quot;backgroundColorModified&quot;:false,&quot;font&quot;:{&quot;size&quot;:14,&quot;color&quot;:&quot;#000000&quot;,&quot;family&quot;:&quot;Calibri&quot;},&quot;ts&quot;:1616465889192,&quot;cs&quot;:&quot;mu5ORiD496qMSG3JZCxlWA==&quot;,&quot;size&quot;:{&quot;width&quot;:21.5,&quot;height&quot;:15.833333333333334}}" id="319" name="Google Shape;31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7050" y="937450"/>
            <a:ext cx="204788" cy="150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0&quot;,&quot;type&quot;:&quot;$&quot;,&quot;code&quot;:&quot;$M_{i}$&quot;,&quot;backgroundColor&quot;:&quot;#FFFFFF&quot;,&quot;aid&quot;:null,&quot;backgroundColorModified&quot;:false,&quot;font&quot;:{&quot;size&quot;:14,&quot;color&quot;:&quot;#000000&quot;,&quot;family&quot;:&quot;Calibri&quot;},&quot;ts&quot;:1616465889192,&quot;cs&quot;:&quot;mu5ORiD496qMSG3JZCxlWA==&quot;,&quot;size&quot;:{&quot;width&quot;:21.5,&quot;height&quot;:15.833333333333334}}" id="320" name="Google Shape;32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2750" y="1270925"/>
            <a:ext cx="204788" cy="150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0&quot;,&quot;type&quot;:&quot;$&quot;,&quot;code&quot;:&quot;$M_{i}$&quot;,&quot;backgroundColor&quot;:&quot;#FFFFFF&quot;,&quot;aid&quot;:null,&quot;backgroundColorModified&quot;:false,&quot;font&quot;:{&quot;size&quot;:14,&quot;color&quot;:&quot;#000000&quot;,&quot;family&quot;:&quot;Calibri&quot;},&quot;ts&quot;:1616465889192,&quot;cs&quot;:&quot;mu5ORiD496qMSG3JZCxlWA==&quot;,&quot;size&quot;:{&quot;width&quot;:21.5,&quot;height&quot;:15.833333333333334}}" id="321" name="Google Shape;32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3925" y="1270937"/>
            <a:ext cx="204788" cy="15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1711" y="2249173"/>
            <a:ext cx="4285323" cy="7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/>
          <p:nvPr/>
        </p:nvSpPr>
        <p:spPr>
          <a:xfrm>
            <a:off x="206400" y="2965713"/>
            <a:ext cx="776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z=2r/t. We can obtain the log-likelihood of the whole bulk data for all mutations by </a:t>
            </a:r>
            <a:r>
              <a:rPr lang="en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summing over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all         and approximate        with                     . Finally (skipping a lot of steps) we have: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{&quot;font&quot;:{&quot;size&quot;:12,&quot;color&quot;:&quot;#000000&quot;,&quot;family&quot;:&quot;Arial&quot;},&quot;code&quot;:&quot;$y_{ij}$&quot;,&quot;backgroundColorModified&quot;:false,&quot;type&quot;:&quot;$&quot;,&quot;aid&quot;:null,&quot;backgroundColor&quot;:&quot;#FFFFFF&quot;,&quot;id&quot;:&quot;22&quot;,&quot;ts&quot;:1616466407954,&quot;cs&quot;:&quot;KMEw1Gri4pQtleLWcj8r1A==&quot;,&quot;size&quot;:{&quot;width&quot;:18,&quot;height&quot;:13.666666666666666}}" id="324" name="Google Shape;324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4650" y="3120325"/>
            <a:ext cx="171450" cy="13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size&quot;:12,&quot;color&quot;:&quot;#000000&quot;,&quot;family&quot;:&quot;Arial&quot;},&quot;code&quot;:&quot;$y_{ij}$&quot;,&quot;backgroundColorModified&quot;:false,&quot;type&quot;:&quot;$&quot;,&quot;aid&quot;:null,&quot;backgroundColor&quot;:&quot;#FFFFFF&quot;,&quot;id&quot;:&quot;22&quot;,&quot;ts&quot;:1616466407954,&quot;cs&quot;:&quot;KMEw1Gri4pQtleLWcj8r1A==&quot;,&quot;size&quot;:{&quot;width&quot;:18,&quot;height&quot;:13.666666666666666}}" id="325" name="Google Shape;32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7700" y="3336400"/>
            <a:ext cx="171450" cy="13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Modified&quot;:false,&quot;type&quot;:&quot;$&quot;,&quot;code&quot;:&quot;$z_{ij}=\\frac{2r_{ij}}{t_{ij}}$&quot;,&quot;font&quot;:{&quot;size&quot;:14,&quot;color&quot;:&quot;#000000&quot;,&quot;family&quot;:&quot;Calibri&quot;},&quot;id&quot;:&quot;23&quot;,&quot;backgroundColor&quot;:&quot;#FFFFFF&quot;,&quot;ts&quot;:1616466463964,&quot;cs&quot;:&quot;cdf11u0I0vPEyOlDgV/WFg==&quot;,&quot;size&quot;:{&quot;width&quot;:70.33333333333333,&quot;height&quot;:28.833333333333332}}" id="326" name="Google Shape;32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54925" y="3264163"/>
            <a:ext cx="669925" cy="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98250" y="3831095"/>
            <a:ext cx="4438780" cy="54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backgroundColorModified&quot;:false,&quot;type&quot;:&quot;$&quot;,&quot;backgroundColor&quot;:&quot;#FFFFFF&quot;,&quot;id&quot;:&quot;26&quot;,&quot;code&quot;:&quot;$t_{ij}$&quot;,&quot;aid&quot;:null,&quot;font&quot;:{&quot;color&quot;:&quot;#000000&quot;,&quot;size&quot;:14,&quot;family&quot;:&quot;Calibri&quot;},&quot;ts&quot;:1616466965344,&quot;cs&quot;:&quot;eTT0vTJVJHmDK15HTu8zNw==&quot;,&quot;size&quot;:{&quot;width&quot;:16.166666666666668,&quot;height&quot;:17.166666666666668}}" id="328" name="Google Shape;328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96600" y="931100"/>
            <a:ext cx="153988" cy="163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&quot;,&quot;backgroundColor&quot;:&quot;#FFFFFF&quot;,&quot;backgroundColorModified&quot;:false,&quot;font&quot;:{&quot;size&quot;:14,&quot;color&quot;:&quot;#000000&quot;,&quot;family&quot;:&quot;Calibri&quot;},&quot;code&quot;:&quot;$r_{ij}$&quot;,&quot;aid&quot;:null,&quot;id&quot;:&quot;27&quot;,&quot;ts&quot;:1616466982905,&quot;cs&quot;:&quot;Z9W5qL/A94c2Y/gR7suDLw==&quot;,&quot;size&quot;:{&quot;width&quot;:18.166666666666668,&quot;height&quot;:13.833333333333334}}" id="329" name="Google Shape;329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5475" y="946975"/>
            <a:ext cx="173038" cy="13176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