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2" r:id="rId7"/>
    <p:sldId id="271" r:id="rId8"/>
    <p:sldId id="272" r:id="rId9"/>
    <p:sldId id="278" r:id="rId10"/>
    <p:sldId id="277" r:id="rId11"/>
    <p:sldId id="274" r:id="rId12"/>
    <p:sldId id="280" r:id="rId13"/>
    <p:sldId id="275" r:id="rId14"/>
    <p:sldId id="261" r:id="rId15"/>
    <p:sldId id="263" r:id="rId16"/>
    <p:sldId id="281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9"/>
    <p:restoredTop sz="79403"/>
  </p:normalViewPr>
  <p:slideViewPr>
    <p:cSldViewPr snapToGrid="0" snapToObjects="1">
      <p:cViewPr varScale="1">
        <p:scale>
          <a:sx n="133" d="100"/>
          <a:sy n="133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67EB5-0DEC-4443-AF19-7B4272A42072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1E179-67B1-6D47-8A7A-D8EC459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1E179-67B1-6D47-8A7A-D8EC459400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1E179-67B1-6D47-8A7A-D8EC459400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1E179-67B1-6D47-8A7A-D8EC459400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9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566E-EE16-1A46-9FD0-CCFEC4067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7B2AB-7135-F74F-B0DD-78E299195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AFE76-FD66-6A41-A16E-359C872A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6138-27C7-E34A-B65B-9D6FA703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6991-C786-1348-A16B-EFAD401C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16BA-38C7-4442-8382-FDBB1425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DB95F-0703-DF42-8795-2F0FB58F5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F5B46-8F66-274D-AFE4-FBB5E244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EB78-1590-C44C-9E64-6E43B704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5172-E63B-3349-B979-61BE329C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45B6A-B3AB-3846-ACC8-C6C7C0859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9348A-B851-8247-A890-8FE3B2489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541AF-41A4-554C-8B02-EC6F1AD2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7E5E-7944-E643-BF54-DECBD5F1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6AEC1-D9FC-3C43-8B0C-30724924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6E6A-CE58-1C42-B611-E1066D1C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295E-526A-9A4B-9220-AD05BC7F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0D8B-DAAB-4F41-9549-92A7AF70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1BC4-15AF-7C47-A482-033BAC13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6106-1F86-7C49-B800-27143BEC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97C6-BCAE-F045-A3FB-764B1578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050B0-43EE-9541-B893-C4C23957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EFBB-81DD-D54C-8433-AD79AF04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E4AA9-A07E-6544-BA2E-76501339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DA1B-A84B-3D4F-9802-B67204AE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F155-CDA4-8E44-9365-326C51B6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FDED-A6D5-204C-BD1F-51738B01C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17C3D-3929-424D-AED7-0E36700AD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23110-891B-9240-BBAF-87B41B9F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2A4A5-4CAF-5748-A6A4-163A0DC5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1E585-D7C2-A741-8DE6-012699D7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943E-695A-FD47-B85F-8B6ACBC5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C348-DBAA-1645-AE31-C3940C8C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AA39A-90F3-B540-9F97-09620928E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6D918-4B80-944F-9F31-47F05832A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8059A-49EB-704C-AA24-33B299B4A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74ADC-93A9-2940-86E9-1E457950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B7C24-C715-744D-B151-64D14563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4967E-5EA8-6546-B53B-CFA23CE5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6260-C546-4044-AD03-3CE5EA0C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DDCAE-06D4-0648-9CC4-D2B89C7A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91E05-9303-EF48-A249-E52FD57F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D49AF-F5BC-E045-AC7A-E2BCC03E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2D630-64B5-5048-90F9-AB694DFA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7CB01-7047-D04E-A516-FC181C10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AD7A0-15D9-034C-8658-26D047EE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74A3-DA97-494F-8A9B-187BF0A3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7744-FBE2-2041-B853-32F86F2CC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02B97-B48E-4A4F-BD6C-86EA44879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A37EF-CAB8-6E44-914C-1AA5E513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D9716-6B52-8F40-89B4-C4D9FFCF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1D675-20D6-F247-AD58-A73E5C79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397E-F4C0-224C-9F93-87E5E576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B06DD-B4A3-C841-809A-D746CA9B2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A5BD3-0546-004D-B9F5-1A067CF77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BBC40-ABF6-8C42-8958-B7D5FB84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6F6F-2A85-934C-8FBD-767E6E47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3F618-6F78-6B40-BF76-C941C98D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6C2E1-F254-CE4D-B16F-902BA8B2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1639F-92D8-FB4D-9FD7-57956EE5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9D34D-7DC4-F747-AE51-E0F600B8E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28E4-B811-EC45-8834-4DDC1562D51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69D1-FF00-024C-AD1B-7FBA4AFEB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44C96-87EF-9345-8CB4-D307DFEF6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2D67-BBFF-B94B-A7FC-C216D3F0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4890-4BB0-BD47-905E-8E9E8F065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neoantigen fitness model predicts </a:t>
            </a:r>
            <a:r>
              <a:rPr lang="en-US" sz="4400" dirty="0" err="1"/>
              <a:t>tumour</a:t>
            </a:r>
            <a:r>
              <a:rPr lang="en-US" sz="4400" dirty="0"/>
              <a:t> response to checkpoint blockade immunotherapy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A1C7D-7F97-0D4F-8EE4-7CB62A8D5F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Marta </a:t>
            </a:r>
            <a:r>
              <a:rPr lang="en-US" sz="2000" dirty="0" err="1"/>
              <a:t>Łuksza</a:t>
            </a:r>
            <a:r>
              <a:rPr lang="en-US" sz="2000" dirty="0"/>
              <a:t>, Nadeem Riaz, Vladimir Makarov, Vinod P. Balachandran, Matthew D. Hellmann, Alexander Solovyov, </a:t>
            </a:r>
            <a:r>
              <a:rPr lang="en-US" sz="2000" dirty="0" err="1"/>
              <a:t>Naiyer</a:t>
            </a:r>
            <a:r>
              <a:rPr lang="en-US" sz="2000" dirty="0"/>
              <a:t> A. Rizvi, Taha </a:t>
            </a:r>
            <a:r>
              <a:rPr lang="en-US" sz="2000" dirty="0" err="1"/>
              <a:t>Merghoub</a:t>
            </a:r>
            <a:r>
              <a:rPr lang="en-US" sz="2000" dirty="0"/>
              <a:t>, Arnold J. Levine, Timothy A. Chan, Jedd D. </a:t>
            </a:r>
            <a:r>
              <a:rPr lang="en-US" sz="2000" dirty="0" err="1"/>
              <a:t>Wolchok</a:t>
            </a:r>
            <a:r>
              <a:rPr lang="en-US" sz="2000" dirty="0"/>
              <a:t> &amp; Benjamin D. Greenbaum</a:t>
            </a:r>
          </a:p>
          <a:p>
            <a:endParaRPr lang="en-US" dirty="0"/>
          </a:p>
          <a:p>
            <a:r>
              <a:rPr lang="en-US" dirty="0"/>
              <a:t>Presented by Nuraini Aguse</a:t>
            </a:r>
          </a:p>
        </p:txBody>
      </p:sp>
    </p:spTree>
    <p:extLst>
      <p:ext uri="{BB962C8B-B14F-4D97-AF65-F5344CB8AC3E}">
        <p14:creationId xmlns:p14="http://schemas.microsoft.com/office/powerpoint/2010/main" val="82483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29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TCR recognition (R)</a:t>
            </a:r>
          </a:p>
          <a:p>
            <a:pPr lvl="1"/>
            <a:r>
              <a:rPr lang="en-US" dirty="0"/>
              <a:t>Probability that a neoantigen will be recognized by TCR</a:t>
            </a:r>
          </a:p>
          <a:p>
            <a:pPr lvl="1"/>
            <a:r>
              <a:rPr lang="en-US" dirty="0"/>
              <a:t>Align the neoantigen to epitopes that are known to be recognized by TCR</a:t>
            </a:r>
          </a:p>
          <a:p>
            <a:pPr lvl="2"/>
            <a:r>
              <a:rPr lang="en-US" dirty="0"/>
              <a:t>These epitopes are obtained from Immune Epitope Database and Analysis Resource (IEDB)</a:t>
            </a:r>
          </a:p>
          <a:p>
            <a:pPr lvl="1"/>
            <a:r>
              <a:rPr lang="en-US" dirty="0"/>
              <a:t>Probability R depends on the alignment score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 to perform parameter training to determine a and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2750F-BD57-5841-90B6-E9BFCF27C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979" r="34980" b="-1"/>
          <a:stretch/>
        </p:blipFill>
        <p:spPr>
          <a:xfrm>
            <a:off x="1846932" y="4881858"/>
            <a:ext cx="3592467" cy="452813"/>
          </a:xfrm>
          <a:prstGeom prst="rect">
            <a:avLst/>
          </a:prstGeom>
        </p:spPr>
      </p:pic>
      <p:pic>
        <p:nvPicPr>
          <p:cNvPr id="3074" name="Picture 2" descr="/var/folders/nj/jd2j159x57xbhwnb55gg30tm0000gn/T/com.microsoft.Powerpoint/WebArchiveCopyPasteTempFiles/nature24473-m20.gif">
            <a:extLst>
              <a:ext uri="{FF2B5EF4-FFF2-40B4-BE49-F238E27FC236}">
                <a16:creationId xmlns:a16="http://schemas.microsoft.com/office/drawing/2014/main" id="{CDED958E-BE36-3C42-9219-6DBDCE58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35" y="4399640"/>
            <a:ext cx="430711" cy="2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0A3AB-F127-BD48-A2F7-86411F137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578" y="2192944"/>
            <a:ext cx="4870895" cy="3141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D1DFA-F2DD-C04B-B478-6BE2C8DAAD9E}"/>
              </a:ext>
            </a:extLst>
          </p:cNvPr>
          <p:cNvSpPr txBox="1"/>
          <p:nvPr/>
        </p:nvSpPr>
        <p:spPr>
          <a:xfrm>
            <a:off x="8506739" y="1622151"/>
            <a:ext cx="284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Alignments to IEDB epitopes</a:t>
            </a:r>
          </a:p>
        </p:txBody>
      </p:sp>
    </p:spTree>
    <p:extLst>
      <p:ext uri="{BB962C8B-B14F-4D97-AF65-F5344CB8AC3E}">
        <p14:creationId xmlns:p14="http://schemas.microsoft.com/office/powerpoint/2010/main" val="188736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Parameter training</a:t>
            </a:r>
          </a:p>
          <a:p>
            <a:pPr lvl="1"/>
            <a:r>
              <a:rPr lang="en-US" dirty="0"/>
              <a:t>Select parameters that maximize the log-rank test scores of the survival analysis of patient cohorts</a:t>
            </a:r>
          </a:p>
          <a:p>
            <a:pPr lvl="1"/>
            <a:r>
              <a:rPr lang="en-US" dirty="0"/>
              <a:t>Patient cohort is split into high and low fitness groups</a:t>
            </a:r>
          </a:p>
          <a:p>
            <a:pPr lvl="1"/>
            <a:r>
              <a:rPr lang="en-US" dirty="0"/>
              <a:t>They used a cohort 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64 patients with melanoma</a:t>
            </a:r>
            <a:r>
              <a:rPr lang="en-US" dirty="0"/>
              <a:t> to train parameters for another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103 patients with melanoma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cohort and vice versa.</a:t>
            </a:r>
          </a:p>
          <a:p>
            <a:pPr lvl="1"/>
            <a:r>
              <a:rPr lang="en-US" dirty="0"/>
              <a:t>They uses the total score of both cohorts to train parameters for a cohort 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34 patients with lung cancer</a:t>
            </a:r>
          </a:p>
        </p:txBody>
      </p:sp>
    </p:spTree>
    <p:extLst>
      <p:ext uri="{BB962C8B-B14F-4D97-AF65-F5344CB8AC3E}">
        <p14:creationId xmlns:p14="http://schemas.microsoft.com/office/powerpoint/2010/main" val="305273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9975D-357A-874C-921F-F040E28196D1}"/>
              </a:ext>
            </a:extLst>
          </p:cNvPr>
          <p:cNvSpPr txBox="1"/>
          <p:nvPr/>
        </p:nvSpPr>
        <p:spPr>
          <a:xfrm>
            <a:off x="2146570" y="463158"/>
            <a:ext cx="8616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Survival analysis score landscape as a function of model parameters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35832-833E-134E-82E1-642769AE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10" y="1109489"/>
            <a:ext cx="8271239" cy="57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  <a:p>
            <a:pPr lvl="1"/>
            <a:r>
              <a:rPr lang="en-US" dirty="0"/>
              <a:t>Multiple other models are selected, all of them results in a loss of predictive power</a:t>
            </a:r>
          </a:p>
          <a:p>
            <a:pPr lvl="1"/>
            <a:r>
              <a:rPr lang="en-US" dirty="0"/>
              <a:t>Examples of models</a:t>
            </a:r>
          </a:p>
          <a:p>
            <a:pPr lvl="2"/>
            <a:r>
              <a:rPr lang="en-US" dirty="0"/>
              <a:t>A only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 only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Constant fitness across all neoantigens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C2A2A-4C64-3548-889C-DDE37B604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503"/>
          <a:stretch/>
        </p:blipFill>
        <p:spPr>
          <a:xfrm>
            <a:off x="2033457" y="3457730"/>
            <a:ext cx="2208759" cy="39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5E81E-C03A-3141-9880-6F8DAF7D6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03" b="-7229"/>
          <a:stretch/>
        </p:blipFill>
        <p:spPr>
          <a:xfrm>
            <a:off x="2033457" y="4075164"/>
            <a:ext cx="2208759" cy="420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DF868-00DA-F248-AEB0-4652DE5279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839" b="-14140"/>
          <a:stretch/>
        </p:blipFill>
        <p:spPr>
          <a:xfrm>
            <a:off x="2482121" y="5154970"/>
            <a:ext cx="1747948" cy="3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6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AB39-3098-ED42-9407-EE8BBB4E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030BF-92BC-9A44-9B39-2BFEE76A2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566" b="49674"/>
          <a:stretch/>
        </p:blipFill>
        <p:spPr>
          <a:xfrm>
            <a:off x="1175084" y="1905970"/>
            <a:ext cx="4920916" cy="256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D7C86-902B-474E-BAE6-91B056245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25"/>
          <a:stretch/>
        </p:blipFill>
        <p:spPr>
          <a:xfrm>
            <a:off x="6604944" y="1905970"/>
            <a:ext cx="4893235" cy="2530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C4FB7-381A-DB43-90F1-84F84789A968}"/>
              </a:ext>
            </a:extLst>
          </p:cNvPr>
          <p:cNvSpPr txBox="1"/>
          <p:nvPr/>
        </p:nvSpPr>
        <p:spPr>
          <a:xfrm>
            <a:off x="1354183" y="4912779"/>
            <a:ext cx="9483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</a:t>
            </a:r>
            <a:r>
              <a:rPr lang="en-US" sz="1400" dirty="0"/>
              <a:t>, Clones are inferred from the genealogical tree of each </a:t>
            </a:r>
            <a:r>
              <a:rPr lang="en-US" sz="1400" dirty="0" err="1"/>
              <a:t>tumour</a:t>
            </a:r>
            <a:r>
              <a:rPr lang="en-US" sz="1400" dirty="0"/>
              <a:t>. We predict </a:t>
            </a:r>
            <a:r>
              <a:rPr lang="en-US" sz="1400" i="1" dirty="0"/>
              <a:t>n</a:t>
            </a:r>
            <a:r>
              <a:rPr lang="en-US" sz="1400" dirty="0"/>
              <a:t>(</a:t>
            </a:r>
            <a:r>
              <a:rPr lang="el-GR" sz="1400" i="1" dirty="0"/>
              <a:t>τ</a:t>
            </a:r>
            <a:r>
              <a:rPr lang="el-GR" sz="1400" dirty="0"/>
              <a:t>), </a:t>
            </a:r>
            <a:r>
              <a:rPr lang="en-US" sz="1400" dirty="0"/>
              <a:t>the future effective size of the cancer cell population, relative to its size at the start of therapy (equation (1)) by evolving clones under the model over a fixed timescale, </a:t>
            </a:r>
            <a:r>
              <a:rPr lang="el-GR" sz="1400" i="1" dirty="0"/>
              <a:t>τ</a:t>
            </a:r>
            <a:r>
              <a:rPr lang="el-GR" sz="1400" dirty="0"/>
              <a:t>. </a:t>
            </a:r>
            <a:r>
              <a:rPr lang="en-US" sz="1400" dirty="0"/>
              <a:t>Application of therapy can decrease the fitness of clones depending on their neoantigens. Clones with strongly negative fitness have greater loss of population size than more fit ones. </a:t>
            </a:r>
            <a:r>
              <a:rPr lang="en-US" sz="1400" b="1" dirty="0"/>
              <a:t>b</a:t>
            </a:r>
            <a:r>
              <a:rPr lang="en-US" sz="1400" dirty="0"/>
              <a:t>, Our model accounts for the presence of dominant neoantigens within a clone, </a:t>
            </a:r>
            <a:r>
              <a:rPr lang="el-GR" sz="1400" dirty="0"/>
              <a:t>α, </a:t>
            </a:r>
            <a:r>
              <a:rPr lang="en-US" sz="1400" dirty="0"/>
              <a:t>by modelling presentation and recognition of inferred neoantigens, assigning fitness to a clone, </a:t>
            </a:r>
            <a:r>
              <a:rPr lang="en-US" sz="1400" i="1" dirty="0"/>
              <a:t>F</a:t>
            </a:r>
            <a:r>
              <a:rPr lang="el-GR" sz="1400" baseline="-25000" dirty="0"/>
              <a:t>α</a:t>
            </a:r>
            <a:r>
              <a:rPr lang="el-G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116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E5A2-A4C3-6941-92FD-63142A9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8DF94-CFFA-B44F-8307-2A4A9A31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38" y="2098461"/>
            <a:ext cx="7497707" cy="4113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3CA26-412F-294B-A389-1E043958903F}"/>
              </a:ext>
            </a:extLst>
          </p:cNvPr>
          <p:cNvSpPr txBox="1"/>
          <p:nvPr/>
        </p:nvSpPr>
        <p:spPr>
          <a:xfrm>
            <a:off x="2028391" y="1321356"/>
            <a:ext cx="900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Neoantigen fitness model is predictive of survival after checkpoint blockade immunotherapy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8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E5A2-A4C3-6941-92FD-63142A9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8DF94-CFFA-B44F-8307-2A4A9A31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38" y="2098461"/>
            <a:ext cx="7497707" cy="4113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3CA26-412F-294B-A389-1E043958903F}"/>
              </a:ext>
            </a:extLst>
          </p:cNvPr>
          <p:cNvSpPr txBox="1"/>
          <p:nvPr/>
        </p:nvSpPr>
        <p:spPr>
          <a:xfrm>
            <a:off x="2028391" y="1321356"/>
            <a:ext cx="900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Neoantigen fitness model is predictive of survival after checkpoint blockade immunotherapy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44C515-7143-A04B-B07E-4E6C419CA8DD}"/>
              </a:ext>
            </a:extLst>
          </p:cNvPr>
          <p:cNvSpPr/>
          <p:nvPr/>
        </p:nvSpPr>
        <p:spPr>
          <a:xfrm>
            <a:off x="2799492" y="4509873"/>
            <a:ext cx="622300" cy="1231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7B2331-8898-E14E-8FF3-9A3C29626828}"/>
              </a:ext>
            </a:extLst>
          </p:cNvPr>
          <p:cNvSpPr/>
          <p:nvPr/>
        </p:nvSpPr>
        <p:spPr>
          <a:xfrm>
            <a:off x="5453792" y="4509873"/>
            <a:ext cx="622300" cy="1231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B0320-FC64-9D4A-B499-75DBD30BAF6A}"/>
              </a:ext>
            </a:extLst>
          </p:cNvPr>
          <p:cNvSpPr/>
          <p:nvPr/>
        </p:nvSpPr>
        <p:spPr>
          <a:xfrm>
            <a:off x="8108092" y="4509873"/>
            <a:ext cx="622300" cy="1231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AD73-9726-8945-AFBA-9093474D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87C7A-4F19-0241-854B-D68E7CD36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53" y="2440265"/>
            <a:ext cx="10667541" cy="27878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F84C59-E078-3643-9253-9CFA72E6E974}"/>
              </a:ext>
            </a:extLst>
          </p:cNvPr>
          <p:cNvSpPr/>
          <p:nvPr/>
        </p:nvSpPr>
        <p:spPr>
          <a:xfrm>
            <a:off x="4249603" y="1567084"/>
            <a:ext cx="4318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Lora"/>
              </a:rPr>
              <a:t>Predicted evolutionary dynamics in cohorts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0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5757-EAE7-5F42-86B1-A17B5E6A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B6A54-B0B5-5F43-A75C-BFE5F85F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formalizes a method of determining what makes tumors immunologically different from its host</a:t>
            </a:r>
          </a:p>
          <a:p>
            <a:pPr lvl="1"/>
            <a:r>
              <a:rPr lang="en-US" dirty="0"/>
              <a:t>Immunological difference determines the tumor’s fitness</a:t>
            </a:r>
          </a:p>
          <a:p>
            <a:r>
              <a:rPr lang="en-US" dirty="0"/>
              <a:t>The model predicts the survivability of the patient based on the tumor’s fitness</a:t>
            </a:r>
          </a:p>
          <a:p>
            <a:r>
              <a:rPr lang="en-US" dirty="0"/>
              <a:t>The model can inform the choice of targets for tumor vaccine</a:t>
            </a:r>
          </a:p>
          <a:p>
            <a:r>
              <a:rPr lang="en-US" dirty="0"/>
              <a:t>The model can be improved by advances in predicting </a:t>
            </a:r>
            <a:r>
              <a:rPr lang="en-US" dirty="0" err="1"/>
              <a:t>proteosomal</a:t>
            </a:r>
            <a:r>
              <a:rPr lang="en-US" dirty="0"/>
              <a:t> processing and stability of neoantigen-MHC binding</a:t>
            </a:r>
          </a:p>
        </p:txBody>
      </p:sp>
    </p:spTree>
    <p:extLst>
      <p:ext uri="{BB962C8B-B14F-4D97-AF65-F5344CB8AC3E}">
        <p14:creationId xmlns:p14="http://schemas.microsoft.com/office/powerpoint/2010/main" val="305519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081F-7D3D-5241-B9BE-58F69274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438E3-C60C-074A-AFC8-669701B5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biology background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29B091-DC0A-F04F-A019-8B778DF9E21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57912" y="2606052"/>
            <a:ext cx="0" cy="70419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B1DAA0-C894-7342-9062-D92A3B0A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biology background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0E630-BDFC-6F43-BDCE-E27F673CFA08}"/>
              </a:ext>
            </a:extLst>
          </p:cNvPr>
          <p:cNvGrpSpPr/>
          <p:nvPr/>
        </p:nvGrpSpPr>
        <p:grpSpPr>
          <a:xfrm>
            <a:off x="5729451" y="3557012"/>
            <a:ext cx="733097" cy="1576551"/>
            <a:chOff x="3396154" y="3184635"/>
            <a:chExt cx="733097" cy="1576551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13934C96-2605-894B-A08E-77A9D9CA1621}"/>
                </a:ext>
              </a:extLst>
            </p:cNvPr>
            <p:cNvSpPr/>
            <p:nvPr/>
          </p:nvSpPr>
          <p:spPr>
            <a:xfrm rot="16200000">
              <a:off x="3326523" y="3254268"/>
              <a:ext cx="872360" cy="733096"/>
            </a:xfrm>
            <a:prstGeom prst="chord">
              <a:avLst>
                <a:gd name="adj1" fmla="val 5380113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AB098EF0-4810-4C4C-8DF3-879E014A5E70}"/>
                </a:ext>
              </a:extLst>
            </p:cNvPr>
            <p:cNvSpPr/>
            <p:nvPr/>
          </p:nvSpPr>
          <p:spPr>
            <a:xfrm rot="5400000">
              <a:off x="3326522" y="3254267"/>
              <a:ext cx="872360" cy="733096"/>
            </a:xfrm>
            <a:prstGeom prst="chord">
              <a:avLst>
                <a:gd name="adj1" fmla="val 5380113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B88F41-5653-184F-89ED-3A629ABA0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7954" y="4056996"/>
              <a:ext cx="0" cy="7041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hord 4">
            <a:extLst>
              <a:ext uri="{FF2B5EF4-FFF2-40B4-BE49-F238E27FC236}">
                <a16:creationId xmlns:a16="http://schemas.microsoft.com/office/drawing/2014/main" id="{BD9CD388-87ED-BB46-8D61-982F670D4F10}"/>
              </a:ext>
            </a:extLst>
          </p:cNvPr>
          <p:cNvSpPr/>
          <p:nvPr/>
        </p:nvSpPr>
        <p:spPr>
          <a:xfrm rot="5400000">
            <a:off x="4838756" y="4699496"/>
            <a:ext cx="2514488" cy="2359572"/>
          </a:xfrm>
          <a:prstGeom prst="chord">
            <a:avLst>
              <a:gd name="adj1" fmla="val 538011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75F567-4DA1-DB4F-AB12-EE6F13910F6D}"/>
              </a:ext>
            </a:extLst>
          </p:cNvPr>
          <p:cNvGrpSpPr/>
          <p:nvPr/>
        </p:nvGrpSpPr>
        <p:grpSpPr>
          <a:xfrm rot="10800000">
            <a:off x="2537071" y="2606052"/>
            <a:ext cx="733097" cy="1515477"/>
            <a:chOff x="3396154" y="3184635"/>
            <a:chExt cx="733097" cy="1515477"/>
          </a:xfrm>
        </p:grpSpPr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67F9AF61-451F-5649-A0A8-017E7B32BBF3}"/>
                </a:ext>
              </a:extLst>
            </p:cNvPr>
            <p:cNvSpPr/>
            <p:nvPr/>
          </p:nvSpPr>
          <p:spPr>
            <a:xfrm rot="16200000">
              <a:off x="3326523" y="3254268"/>
              <a:ext cx="872360" cy="733096"/>
            </a:xfrm>
            <a:prstGeom prst="chord">
              <a:avLst>
                <a:gd name="adj1" fmla="val 5380113"/>
                <a:gd name="adj2" fmla="val 16200000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8C9FBDA7-65AF-BE45-8A1A-F74190B4E184}"/>
                </a:ext>
              </a:extLst>
            </p:cNvPr>
            <p:cNvSpPr/>
            <p:nvPr/>
          </p:nvSpPr>
          <p:spPr>
            <a:xfrm rot="5400000">
              <a:off x="3326522" y="3254267"/>
              <a:ext cx="872360" cy="733096"/>
            </a:xfrm>
            <a:prstGeom prst="chord">
              <a:avLst>
                <a:gd name="adj1" fmla="val 5380113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3E3370-07F2-5047-A594-FB36C2C65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5116" y="3995922"/>
              <a:ext cx="0" cy="70419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ord 5">
            <a:extLst>
              <a:ext uri="{FF2B5EF4-FFF2-40B4-BE49-F238E27FC236}">
                <a16:creationId xmlns:a16="http://schemas.microsoft.com/office/drawing/2014/main" id="{A9675DD8-B203-104D-85E5-04B72FBFC8B0}"/>
              </a:ext>
            </a:extLst>
          </p:cNvPr>
          <p:cNvSpPr/>
          <p:nvPr/>
        </p:nvSpPr>
        <p:spPr>
          <a:xfrm rot="16200000">
            <a:off x="1646377" y="570920"/>
            <a:ext cx="2514488" cy="2359572"/>
          </a:xfrm>
          <a:prstGeom prst="chord">
            <a:avLst>
              <a:gd name="adj1" fmla="val 5380113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DF23EB-D23D-7D4E-8503-600B698E4584}"/>
              </a:ext>
            </a:extLst>
          </p:cNvPr>
          <p:cNvSpPr/>
          <p:nvPr/>
        </p:nvSpPr>
        <p:spPr>
          <a:xfrm>
            <a:off x="2625652" y="3310242"/>
            <a:ext cx="518601" cy="10039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589A5-50A8-1048-8FDE-79D4DB1AEE68}"/>
              </a:ext>
            </a:extLst>
          </p:cNvPr>
          <p:cNvSpPr txBox="1"/>
          <p:nvPr/>
        </p:nvSpPr>
        <p:spPr>
          <a:xfrm>
            <a:off x="2334818" y="1979987"/>
            <a:ext cx="174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Cancer cell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F29796-61BC-CB46-8DC8-13B83DF59562}"/>
              </a:ext>
            </a:extLst>
          </p:cNvPr>
          <p:cNvSpPr txBox="1"/>
          <p:nvPr/>
        </p:nvSpPr>
        <p:spPr>
          <a:xfrm>
            <a:off x="5729451" y="5165896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T-cell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96C91-4404-1746-AF92-F59D0FFE92B7}"/>
              </a:ext>
            </a:extLst>
          </p:cNvPr>
          <p:cNvSpPr txBox="1"/>
          <p:nvPr/>
        </p:nvSpPr>
        <p:spPr>
          <a:xfrm>
            <a:off x="6420326" y="4252705"/>
            <a:ext cx="236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T-cell receptor (TCR)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FC4C3-7958-EA45-8A63-E68A96125A45}"/>
              </a:ext>
            </a:extLst>
          </p:cNvPr>
          <p:cNvSpPr txBox="1"/>
          <p:nvPr/>
        </p:nvSpPr>
        <p:spPr>
          <a:xfrm>
            <a:off x="3144253" y="3056503"/>
            <a:ext cx="1427747" cy="37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MHC class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B6FCFF-58F0-3D49-8476-222EC46C6A12}"/>
              </a:ext>
            </a:extLst>
          </p:cNvPr>
          <p:cNvSpPr txBox="1"/>
          <p:nvPr/>
        </p:nvSpPr>
        <p:spPr>
          <a:xfrm>
            <a:off x="3145290" y="3876198"/>
            <a:ext cx="197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Neoantigen (produced by certain mutations)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01EDCE-6AA6-574B-8340-B8DF51B16BDB}"/>
              </a:ext>
            </a:extLst>
          </p:cNvPr>
          <p:cNvSpPr txBox="1"/>
          <p:nvPr/>
        </p:nvSpPr>
        <p:spPr>
          <a:xfrm>
            <a:off x="5018576" y="5995797"/>
            <a:ext cx="245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T-cells detect foreign cells and destroy them</a:t>
            </a:r>
          </a:p>
        </p:txBody>
      </p:sp>
    </p:spTree>
    <p:extLst>
      <p:ext uri="{BB962C8B-B14F-4D97-AF65-F5344CB8AC3E}">
        <p14:creationId xmlns:p14="http://schemas.microsoft.com/office/powerpoint/2010/main" val="39158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FE331B-4DB7-5844-9400-B98943F8158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78866" y="2588605"/>
            <a:ext cx="0" cy="70419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B1DAA0-C894-7342-9062-D92A3B0A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biology background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61C64E-D7E7-894E-9B68-40E416039402}"/>
              </a:ext>
            </a:extLst>
          </p:cNvPr>
          <p:cNvGrpSpPr/>
          <p:nvPr/>
        </p:nvGrpSpPr>
        <p:grpSpPr>
          <a:xfrm>
            <a:off x="4916214" y="3557012"/>
            <a:ext cx="3544609" cy="3579514"/>
            <a:chOff x="4916214" y="3557012"/>
            <a:chExt cx="3544609" cy="35795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F0E630-BDFC-6F43-BDCE-E27F673CFA08}"/>
                </a:ext>
              </a:extLst>
            </p:cNvPr>
            <p:cNvGrpSpPr/>
            <p:nvPr/>
          </p:nvGrpSpPr>
          <p:grpSpPr>
            <a:xfrm>
              <a:off x="5729451" y="3557012"/>
              <a:ext cx="733097" cy="1576551"/>
              <a:chOff x="3396154" y="3184635"/>
              <a:chExt cx="733097" cy="157655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6B88F41-5653-184F-89ED-3A629ABA0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7954" y="4056996"/>
                <a:ext cx="0" cy="7041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hord 6">
                <a:extLst>
                  <a:ext uri="{FF2B5EF4-FFF2-40B4-BE49-F238E27FC236}">
                    <a16:creationId xmlns:a16="http://schemas.microsoft.com/office/drawing/2014/main" id="{13934C96-2605-894B-A08E-77A9D9CA1621}"/>
                  </a:ext>
                </a:extLst>
              </p:cNvPr>
              <p:cNvSpPr/>
              <p:nvPr/>
            </p:nvSpPr>
            <p:spPr>
              <a:xfrm rot="16200000">
                <a:off x="3326523" y="3254268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AB098EF0-4810-4C4C-8DF3-879E014A5E70}"/>
                  </a:ext>
                </a:extLst>
              </p:cNvPr>
              <p:cNvSpPr/>
              <p:nvPr/>
            </p:nvSpPr>
            <p:spPr>
              <a:xfrm rot="5400000">
                <a:off x="3326522" y="3254267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D96C91-4404-1746-AF92-F59D0FFE92B7}"/>
                </a:ext>
              </a:extLst>
            </p:cNvPr>
            <p:cNvSpPr txBox="1"/>
            <p:nvPr/>
          </p:nvSpPr>
          <p:spPr>
            <a:xfrm>
              <a:off x="6420327" y="4252705"/>
              <a:ext cx="2040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T-cell receptor</a:t>
              </a:r>
            </a:p>
          </p:txBody>
        </p:sp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BD9CD388-87ED-BB46-8D61-982F670D4F10}"/>
                </a:ext>
              </a:extLst>
            </p:cNvPr>
            <p:cNvSpPr/>
            <p:nvPr/>
          </p:nvSpPr>
          <p:spPr>
            <a:xfrm rot="5400000">
              <a:off x="4838756" y="4699496"/>
              <a:ext cx="2514488" cy="2359572"/>
            </a:xfrm>
            <a:prstGeom prst="chord">
              <a:avLst>
                <a:gd name="adj1" fmla="val 5380113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6FC4C3-7958-EA45-8A63-E68A96125A45}"/>
              </a:ext>
            </a:extLst>
          </p:cNvPr>
          <p:cNvSpPr txBox="1"/>
          <p:nvPr/>
        </p:nvSpPr>
        <p:spPr>
          <a:xfrm>
            <a:off x="6336632" y="2976085"/>
            <a:ext cx="1427747" cy="37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MHC class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B6FCFF-58F0-3D49-8476-222EC46C6A12}"/>
              </a:ext>
            </a:extLst>
          </p:cNvPr>
          <p:cNvSpPr txBox="1"/>
          <p:nvPr/>
        </p:nvSpPr>
        <p:spPr>
          <a:xfrm>
            <a:off x="4360934" y="3509471"/>
            <a:ext cx="12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Neoantigen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8220E0-0D21-CE4A-B84B-37ABD7649D6C}"/>
              </a:ext>
            </a:extLst>
          </p:cNvPr>
          <p:cNvGrpSpPr/>
          <p:nvPr/>
        </p:nvGrpSpPr>
        <p:grpSpPr>
          <a:xfrm>
            <a:off x="4916214" y="476015"/>
            <a:ext cx="2359572" cy="3820731"/>
            <a:chOff x="1723835" y="493462"/>
            <a:chExt cx="2359572" cy="38207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75F567-4DA1-DB4F-AB12-EE6F13910F6D}"/>
                </a:ext>
              </a:extLst>
            </p:cNvPr>
            <p:cNvGrpSpPr/>
            <p:nvPr/>
          </p:nvGrpSpPr>
          <p:grpSpPr>
            <a:xfrm rot="10800000">
              <a:off x="2537071" y="2606052"/>
              <a:ext cx="733097" cy="1515477"/>
              <a:chOff x="3396154" y="3184635"/>
              <a:chExt cx="733097" cy="1515477"/>
            </a:xfrm>
          </p:grpSpPr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67F9AF61-451F-5649-A0A8-017E7B32BBF3}"/>
                  </a:ext>
                </a:extLst>
              </p:cNvPr>
              <p:cNvSpPr/>
              <p:nvPr/>
            </p:nvSpPr>
            <p:spPr>
              <a:xfrm rot="16200000">
                <a:off x="3326523" y="3254268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hord 15">
                <a:extLst>
                  <a:ext uri="{FF2B5EF4-FFF2-40B4-BE49-F238E27FC236}">
                    <a16:creationId xmlns:a16="http://schemas.microsoft.com/office/drawing/2014/main" id="{8C9FBDA7-65AF-BE45-8A1A-F74190B4E184}"/>
                  </a:ext>
                </a:extLst>
              </p:cNvPr>
              <p:cNvSpPr/>
              <p:nvPr/>
            </p:nvSpPr>
            <p:spPr>
              <a:xfrm rot="5400000">
                <a:off x="3326522" y="3254267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63E3370-07F2-5047-A594-FB36C2C65D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6548" y="3995922"/>
                <a:ext cx="0" cy="70419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A9675DD8-B203-104D-85E5-04B72FBFC8B0}"/>
                </a:ext>
              </a:extLst>
            </p:cNvPr>
            <p:cNvSpPr/>
            <p:nvPr/>
          </p:nvSpPr>
          <p:spPr>
            <a:xfrm rot="16200000">
              <a:off x="1646377" y="570920"/>
              <a:ext cx="2514488" cy="2359572"/>
            </a:xfrm>
            <a:prstGeom prst="chord">
              <a:avLst>
                <a:gd name="adj1" fmla="val 5380113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DF23EB-D23D-7D4E-8503-600B698E4584}"/>
                </a:ext>
              </a:extLst>
            </p:cNvPr>
            <p:cNvSpPr/>
            <p:nvPr/>
          </p:nvSpPr>
          <p:spPr>
            <a:xfrm>
              <a:off x="2625652" y="3310242"/>
              <a:ext cx="518601" cy="10039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6589A5-50A8-1048-8FDE-79D4DB1AEE68}"/>
                </a:ext>
              </a:extLst>
            </p:cNvPr>
            <p:cNvSpPr txBox="1"/>
            <p:nvPr/>
          </p:nvSpPr>
          <p:spPr>
            <a:xfrm>
              <a:off x="2334818" y="1979987"/>
              <a:ext cx="1748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Cancer cell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A6FD705-57B9-DB4E-8F67-02644C0F26F6}"/>
              </a:ext>
            </a:extLst>
          </p:cNvPr>
          <p:cNvSpPr txBox="1"/>
          <p:nvPr/>
        </p:nvSpPr>
        <p:spPr>
          <a:xfrm>
            <a:off x="5729451" y="5165896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T-cell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DAB2C1-E3AA-5946-9A3B-68DECA18849D}"/>
              </a:ext>
            </a:extLst>
          </p:cNvPr>
          <p:cNvSpPr/>
          <p:nvPr/>
        </p:nvSpPr>
        <p:spPr>
          <a:xfrm>
            <a:off x="8243561" y="5867036"/>
            <a:ext cx="1684421" cy="9297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C46630-725D-E34C-AB77-602A3BDA07B7}"/>
              </a:ext>
            </a:extLst>
          </p:cNvPr>
          <p:cNvSpPr>
            <a:spLocks noChangeAspect="1"/>
          </p:cNvSpPr>
          <p:nvPr/>
        </p:nvSpPr>
        <p:spPr>
          <a:xfrm>
            <a:off x="7440575" y="5559142"/>
            <a:ext cx="186558" cy="1828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204D6A-ED04-1545-80F4-88A5CD8B7534}"/>
              </a:ext>
            </a:extLst>
          </p:cNvPr>
          <p:cNvSpPr>
            <a:spLocks noChangeAspect="1"/>
          </p:cNvSpPr>
          <p:nvPr/>
        </p:nvSpPr>
        <p:spPr>
          <a:xfrm>
            <a:off x="7819139" y="5765857"/>
            <a:ext cx="279838" cy="2743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D09751-08AC-814D-BCE4-D68D82191DC5}"/>
              </a:ext>
            </a:extLst>
          </p:cNvPr>
          <p:cNvSpPr txBox="1"/>
          <p:nvPr/>
        </p:nvSpPr>
        <p:spPr>
          <a:xfrm>
            <a:off x="8460823" y="6008740"/>
            <a:ext cx="128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Destroy this cell!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19DF6E-E443-E543-9CD0-1C79D494BEE1}"/>
              </a:ext>
            </a:extLst>
          </p:cNvPr>
          <p:cNvSpPr txBox="1"/>
          <p:nvPr/>
        </p:nvSpPr>
        <p:spPr>
          <a:xfrm>
            <a:off x="5018576" y="5995797"/>
            <a:ext cx="245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T-cells detect foreign cells and destroy them</a:t>
            </a:r>
          </a:p>
        </p:txBody>
      </p:sp>
    </p:spTree>
    <p:extLst>
      <p:ext uri="{BB962C8B-B14F-4D97-AF65-F5344CB8AC3E}">
        <p14:creationId xmlns:p14="http://schemas.microsoft.com/office/powerpoint/2010/main" val="199010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B798-3C7A-0048-A0CD-61802127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E994-D0CF-504F-A28C-B38BD7F2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642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Cancer patients who underwent immunotherapy respond differently to the treatment</a:t>
            </a:r>
          </a:p>
          <a:p>
            <a:r>
              <a:rPr lang="en-US" dirty="0"/>
              <a:t>Previous studies show link between number of neoantigens and immunotherapy response</a:t>
            </a:r>
          </a:p>
          <a:p>
            <a:pPr lvl="1"/>
            <a:r>
              <a:rPr lang="en-US" dirty="0"/>
              <a:t>But, due to heterogeneity of tumors, the neoantigen load does not provide sufficient information</a:t>
            </a:r>
          </a:p>
          <a:p>
            <a:r>
              <a:rPr lang="en-US" dirty="0"/>
              <a:t>Main biological question: How does the </a:t>
            </a:r>
            <a:r>
              <a:rPr lang="en-US" dirty="0" err="1"/>
              <a:t>characteristicsof</a:t>
            </a:r>
            <a:r>
              <a:rPr lang="en-US" dirty="0"/>
              <a:t>  neoantigen predict immunotherapy response?</a:t>
            </a:r>
          </a:p>
          <a:p>
            <a:pPr lvl="1"/>
            <a:r>
              <a:rPr lang="en-US" dirty="0"/>
              <a:t>Approach – mathematical fitness model of tumor-immune interactions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model predicts the evolutionary dynamics of cancer cell population after immunotherapy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1D6AE-5DA8-5741-92DA-F30494B7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19" y="2295679"/>
            <a:ext cx="2457549" cy="3136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EA17D-4CFC-3945-9E10-5E84C5FEF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45" r="45263"/>
          <a:stretch/>
        </p:blipFill>
        <p:spPr>
          <a:xfrm>
            <a:off x="3656601" y="4733525"/>
            <a:ext cx="2799625" cy="5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Evolutionary dynamics of a cancer cell population in a tumor</a:t>
            </a:r>
          </a:p>
          <a:p>
            <a:pPr lvl="1"/>
            <a:r>
              <a:rPr lang="en-US" dirty="0"/>
              <a:t>The fitness of a cancer cell is its expected replication rate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 total population size is the sum over all clones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Evolved relative effective population size</a:t>
            </a:r>
          </a:p>
          <a:p>
            <a:pPr lvl="2"/>
            <a:r>
              <a:rPr lang="en-US" i="1" dirty="0"/>
              <a:t>n</a:t>
            </a:r>
            <a:r>
              <a:rPr lang="en-US" dirty="0"/>
              <a:t>(</a:t>
            </a:r>
            <a:r>
              <a:rPr lang="el-GR" i="1" dirty="0"/>
              <a:t>τ</a:t>
            </a:r>
            <a:r>
              <a:rPr lang="el-GR" dirty="0"/>
              <a:t>) = 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l-GR" i="1" dirty="0"/>
              <a:t>τ</a:t>
            </a:r>
            <a:r>
              <a:rPr lang="el-GR" dirty="0"/>
              <a:t>) / </a:t>
            </a:r>
            <a:r>
              <a:rPr lang="en-US" i="1" dirty="0"/>
              <a:t>N</a:t>
            </a:r>
            <a:r>
              <a:rPr lang="en-US" dirty="0"/>
              <a:t>(0)</a:t>
            </a:r>
          </a:p>
          <a:p>
            <a:pPr lvl="1"/>
            <a:r>
              <a:rPr lang="en-US" dirty="0"/>
              <a:t>Initial frequency of clone </a:t>
            </a:r>
            <a:r>
              <a:rPr lang="el-GR" dirty="0"/>
              <a:t>α</a:t>
            </a:r>
            <a:endParaRPr lang="en-US" dirty="0"/>
          </a:p>
          <a:p>
            <a:pPr lvl="2"/>
            <a:r>
              <a:rPr lang="en-US" i="1" dirty="0"/>
              <a:t>X</a:t>
            </a:r>
            <a:r>
              <a:rPr lang="el-GR" baseline="-25000" dirty="0"/>
              <a:t>α</a:t>
            </a:r>
            <a:r>
              <a:rPr lang="el-GR" dirty="0"/>
              <a:t> = </a:t>
            </a:r>
            <a:r>
              <a:rPr lang="en-US" i="1" dirty="0"/>
              <a:t>N</a:t>
            </a:r>
            <a:r>
              <a:rPr lang="el-GR" baseline="-25000" dirty="0"/>
              <a:t>α</a:t>
            </a:r>
            <a:r>
              <a:rPr lang="el-GR" dirty="0"/>
              <a:t>(0) / </a:t>
            </a:r>
            <a:r>
              <a:rPr lang="en-US" i="1" dirty="0"/>
              <a:t>N</a:t>
            </a:r>
            <a:r>
              <a:rPr lang="en-US" dirty="0"/>
              <a:t>(0)</a:t>
            </a:r>
          </a:p>
          <a:p>
            <a:pPr lvl="1"/>
            <a:r>
              <a:rPr lang="en-US" dirty="0"/>
              <a:t>Then, we obtain equation 1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10168-3A71-124D-B998-F47BA19CC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5" r="45263"/>
          <a:stretch/>
        </p:blipFill>
        <p:spPr>
          <a:xfrm>
            <a:off x="1979387" y="5791841"/>
            <a:ext cx="2799625" cy="520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E82BB-D85B-4144-991A-9478A0C48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59"/>
          <a:stretch/>
        </p:blipFill>
        <p:spPr>
          <a:xfrm>
            <a:off x="1979387" y="2632164"/>
            <a:ext cx="1575431" cy="476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30998-C17F-5744-9F1A-B820F95D3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880"/>
          <a:stretch/>
        </p:blipFill>
        <p:spPr>
          <a:xfrm>
            <a:off x="1979387" y="3548308"/>
            <a:ext cx="3115127" cy="3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9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Neoantigen recognition-based fitness cost for a tumor clone.</a:t>
            </a:r>
          </a:p>
          <a:p>
            <a:pPr lvl="1"/>
            <a:r>
              <a:rPr lang="en-US" dirty="0"/>
              <a:t>Fitness cost </a:t>
            </a:r>
            <a:r>
              <a:rPr lang="en-US" dirty="0">
                <a:sym typeface="Wingdings" pitchFamily="2" charset="2"/>
              </a:rPr>
              <a:t> recognition potential  likelihood that neoantigen is recognized by TCR</a:t>
            </a:r>
          </a:p>
          <a:p>
            <a:pPr lvl="1"/>
            <a:r>
              <a:rPr lang="en-US" dirty="0"/>
              <a:t>Fitness of a clone </a:t>
            </a:r>
            <a:r>
              <a:rPr lang="el-GR" dirty="0"/>
              <a:t>α</a:t>
            </a:r>
            <a:r>
              <a:rPr lang="en-US" dirty="0"/>
              <a:t> is defined by maximum A x R of each neoantigen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Replacing F in equation 1, we get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798EC-619D-8246-8741-B650123B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14" y="3404325"/>
            <a:ext cx="4022186" cy="318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CD871-BC07-C248-A4C9-B6B77B0BE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1198" b="-4522"/>
          <a:stretch/>
        </p:blipFill>
        <p:spPr>
          <a:xfrm>
            <a:off x="2018164" y="4177211"/>
            <a:ext cx="4133486" cy="603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E6A87A-B343-7545-B10F-949F15BE41FC}"/>
              </a:ext>
            </a:extLst>
          </p:cNvPr>
          <p:cNvGrpSpPr/>
          <p:nvPr/>
        </p:nvGrpSpPr>
        <p:grpSpPr>
          <a:xfrm rot="5603998">
            <a:off x="8384962" y="4249946"/>
            <a:ext cx="488486" cy="950039"/>
            <a:chOff x="7629391" y="3873150"/>
            <a:chExt cx="733097" cy="170814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64C69B-A27F-A548-88B1-0A97CD81727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150232" y="3873150"/>
              <a:ext cx="0" cy="70419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9E2951-56EB-764D-860A-F454826D8C8E}"/>
                </a:ext>
              </a:extLst>
            </p:cNvPr>
            <p:cNvGrpSpPr/>
            <p:nvPr/>
          </p:nvGrpSpPr>
          <p:grpSpPr>
            <a:xfrm rot="10800000">
              <a:off x="7629391" y="3873150"/>
              <a:ext cx="733097" cy="1515477"/>
              <a:chOff x="3396154" y="3184635"/>
              <a:chExt cx="733097" cy="1515477"/>
            </a:xfrm>
          </p:grpSpPr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286D642B-21CE-0D42-A34B-F7FEECCD951A}"/>
                  </a:ext>
                </a:extLst>
              </p:cNvPr>
              <p:cNvSpPr/>
              <p:nvPr/>
            </p:nvSpPr>
            <p:spPr>
              <a:xfrm rot="16200000">
                <a:off x="3326523" y="3254268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AF418997-5ABF-EB49-9313-D4CF9A37BB95}"/>
                  </a:ext>
                </a:extLst>
              </p:cNvPr>
              <p:cNvSpPr/>
              <p:nvPr/>
            </p:nvSpPr>
            <p:spPr>
              <a:xfrm rot="5400000">
                <a:off x="3326522" y="3254267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1C0F06A-2B4A-8F45-AC34-1D3F9AC6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25116" y="3995922"/>
                <a:ext cx="0" cy="70419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E16C64-0C2F-674D-A815-85B00938736C}"/>
                </a:ext>
              </a:extLst>
            </p:cNvPr>
            <p:cNvSpPr/>
            <p:nvPr/>
          </p:nvSpPr>
          <p:spPr>
            <a:xfrm>
              <a:off x="7717972" y="4577340"/>
              <a:ext cx="518601" cy="100395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497895-EF38-2C4B-B3C2-7457716EEC7D}"/>
              </a:ext>
            </a:extLst>
          </p:cNvPr>
          <p:cNvGrpSpPr/>
          <p:nvPr/>
        </p:nvGrpSpPr>
        <p:grpSpPr>
          <a:xfrm rot="10585341">
            <a:off x="9291643" y="3494982"/>
            <a:ext cx="488486" cy="950039"/>
            <a:chOff x="7629391" y="3873150"/>
            <a:chExt cx="733097" cy="170814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7FA606-8EBA-0245-9475-F32E181B5A3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150232" y="3873150"/>
              <a:ext cx="0" cy="70419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B0684-9F1F-7C4A-AF97-D68B5772CE63}"/>
                </a:ext>
              </a:extLst>
            </p:cNvPr>
            <p:cNvGrpSpPr/>
            <p:nvPr/>
          </p:nvGrpSpPr>
          <p:grpSpPr>
            <a:xfrm rot="10800000">
              <a:off x="7629391" y="3873150"/>
              <a:ext cx="733097" cy="1515477"/>
              <a:chOff x="3396154" y="3184635"/>
              <a:chExt cx="733097" cy="1515477"/>
            </a:xfrm>
          </p:grpSpPr>
          <p:sp>
            <p:nvSpPr>
              <p:cNvPr id="23" name="Chord 22">
                <a:extLst>
                  <a:ext uri="{FF2B5EF4-FFF2-40B4-BE49-F238E27FC236}">
                    <a16:creationId xmlns:a16="http://schemas.microsoft.com/office/drawing/2014/main" id="{5464B085-0EB2-D04B-BA93-29719890549C}"/>
                  </a:ext>
                </a:extLst>
              </p:cNvPr>
              <p:cNvSpPr/>
              <p:nvPr/>
            </p:nvSpPr>
            <p:spPr>
              <a:xfrm rot="16200000">
                <a:off x="3326523" y="3254268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id="{98AFB47C-10FD-7040-A993-1FA430D37BE0}"/>
                  </a:ext>
                </a:extLst>
              </p:cNvPr>
              <p:cNvSpPr/>
              <p:nvPr/>
            </p:nvSpPr>
            <p:spPr>
              <a:xfrm rot="5400000">
                <a:off x="3326522" y="3254267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1F11E65-B66F-AD47-964D-FC3AA825D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25116" y="3995922"/>
                <a:ext cx="0" cy="70419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2B20BB-D0E0-CF45-8E4F-B1BB468618D7}"/>
                </a:ext>
              </a:extLst>
            </p:cNvPr>
            <p:cNvSpPr/>
            <p:nvPr/>
          </p:nvSpPr>
          <p:spPr>
            <a:xfrm>
              <a:off x="7717972" y="4577340"/>
              <a:ext cx="518601" cy="10039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53C7D-CB65-9F4A-AAA1-2C3FE2879F1C}"/>
              </a:ext>
            </a:extLst>
          </p:cNvPr>
          <p:cNvGrpSpPr/>
          <p:nvPr/>
        </p:nvGrpSpPr>
        <p:grpSpPr>
          <a:xfrm rot="1414232">
            <a:off x="8998337" y="5026084"/>
            <a:ext cx="488486" cy="950039"/>
            <a:chOff x="7629391" y="3873150"/>
            <a:chExt cx="733097" cy="17081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3E5917-C094-0A45-9673-C062F9DCF94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150232" y="3873150"/>
              <a:ext cx="0" cy="70419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DA7487-AFBF-5346-9BFE-571A0AE15CBA}"/>
                </a:ext>
              </a:extLst>
            </p:cNvPr>
            <p:cNvGrpSpPr/>
            <p:nvPr/>
          </p:nvGrpSpPr>
          <p:grpSpPr>
            <a:xfrm rot="10800000">
              <a:off x="7629391" y="3873150"/>
              <a:ext cx="733097" cy="1515477"/>
              <a:chOff x="3396154" y="3184635"/>
              <a:chExt cx="733097" cy="1515477"/>
            </a:xfrm>
          </p:grpSpPr>
          <p:sp>
            <p:nvSpPr>
              <p:cNvPr id="30" name="Chord 29">
                <a:extLst>
                  <a:ext uri="{FF2B5EF4-FFF2-40B4-BE49-F238E27FC236}">
                    <a16:creationId xmlns:a16="http://schemas.microsoft.com/office/drawing/2014/main" id="{B823521B-2AD9-3545-96A9-AEB75D8804EF}"/>
                  </a:ext>
                </a:extLst>
              </p:cNvPr>
              <p:cNvSpPr/>
              <p:nvPr/>
            </p:nvSpPr>
            <p:spPr>
              <a:xfrm rot="16200000">
                <a:off x="3326523" y="3254268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72A5813A-EA1E-FA4B-9BC8-2335DC9D67F7}"/>
                  </a:ext>
                </a:extLst>
              </p:cNvPr>
              <p:cNvSpPr/>
              <p:nvPr/>
            </p:nvSpPr>
            <p:spPr>
              <a:xfrm rot="5400000">
                <a:off x="3326522" y="3254267"/>
                <a:ext cx="872360" cy="733096"/>
              </a:xfrm>
              <a:prstGeom prst="chord">
                <a:avLst>
                  <a:gd name="adj1" fmla="val 5380113"/>
                  <a:gd name="adj2" fmla="val 16200000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A1DD218-32F0-FB42-B954-CED3DE6A6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25116" y="3995922"/>
                <a:ext cx="0" cy="70419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8AC7F7-2872-C047-8C57-6D6AB504C924}"/>
                </a:ext>
              </a:extLst>
            </p:cNvPr>
            <p:cNvSpPr/>
            <p:nvPr/>
          </p:nvSpPr>
          <p:spPr>
            <a:xfrm>
              <a:off x="7717972" y="4577340"/>
              <a:ext cx="518601" cy="10039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83D5F833-694A-8645-8745-7DCBFB4A8288}"/>
              </a:ext>
            </a:extLst>
          </p:cNvPr>
          <p:cNvSpPr>
            <a:spLocks noChangeAspect="1"/>
          </p:cNvSpPr>
          <p:nvPr/>
        </p:nvSpPr>
        <p:spPr>
          <a:xfrm>
            <a:off x="8934995" y="4199707"/>
            <a:ext cx="1201782" cy="1162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Cancer cell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BEDC7-8F24-2743-8916-554654640FDD}"/>
              </a:ext>
            </a:extLst>
          </p:cNvPr>
          <p:cNvSpPr txBox="1"/>
          <p:nvPr/>
        </p:nvSpPr>
        <p:spPr>
          <a:xfrm>
            <a:off x="9176722" y="5815942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</a:t>
            </a:r>
            <a:r>
              <a:rPr lang="en-US" dirty="0" err="1"/>
              <a:t>AxR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4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MHC amplitude (A)</a:t>
            </a:r>
          </a:p>
          <a:p>
            <a:pPr lvl="1"/>
            <a:r>
              <a:rPr lang="en-US" dirty="0"/>
              <a:t>Probability that neoantigen is displayed</a:t>
            </a:r>
          </a:p>
          <a:p>
            <a:pPr lvl="1"/>
            <a:r>
              <a:rPr lang="en-US" dirty="0"/>
              <a:t>More precise: the ratio of relative probability between mutant neoantigen and wild type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 terms of dissociation constants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After some adjustments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215B6-56CA-B749-88DF-0B18EEB3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85" y="3378562"/>
            <a:ext cx="3440792" cy="33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8D9FA-A8D3-844C-AF9C-98AC63CF3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60" b="-4104"/>
          <a:stretch/>
        </p:blipFill>
        <p:spPr>
          <a:xfrm>
            <a:off x="2123985" y="4214585"/>
            <a:ext cx="2486717" cy="331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29C54-2153-6141-AE7A-DB6C97437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12" b="-1436"/>
          <a:stretch/>
        </p:blipFill>
        <p:spPr>
          <a:xfrm>
            <a:off x="2123986" y="4873103"/>
            <a:ext cx="3649798" cy="7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7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AE9B-06C7-BA4C-AEA8-3E3CB56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7C0B-8D1A-A74E-BF0F-4A91BFE7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29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TCR recognition (R)</a:t>
            </a:r>
          </a:p>
          <a:p>
            <a:pPr lvl="1"/>
            <a:r>
              <a:rPr lang="en-US" dirty="0"/>
              <a:t>Probability that a neoantigen will be recognized by TCR</a:t>
            </a:r>
          </a:p>
          <a:p>
            <a:pPr lvl="1"/>
            <a:r>
              <a:rPr lang="en-US" dirty="0"/>
              <a:t>Align the neoantigen to epitopes that are known to be recognized by TCR</a:t>
            </a:r>
          </a:p>
          <a:p>
            <a:pPr lvl="2"/>
            <a:r>
              <a:rPr lang="en-US" dirty="0"/>
              <a:t>These epitopes are obtained from Immune Epitope Database and Analysis Resource (IEDB)</a:t>
            </a:r>
          </a:p>
          <a:p>
            <a:pPr lvl="1"/>
            <a:r>
              <a:rPr lang="en-US" dirty="0"/>
              <a:t>Probability R depends on the alignment score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 to perform parameter training to determine a and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2750F-BD57-5841-90B6-E9BFCF27C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979" r="34980" b="-1"/>
          <a:stretch/>
        </p:blipFill>
        <p:spPr>
          <a:xfrm>
            <a:off x="1846932" y="4881858"/>
            <a:ext cx="3592467" cy="452813"/>
          </a:xfrm>
          <a:prstGeom prst="rect">
            <a:avLst/>
          </a:prstGeom>
        </p:spPr>
      </p:pic>
      <p:pic>
        <p:nvPicPr>
          <p:cNvPr id="3074" name="Picture 2" descr="/var/folders/nj/jd2j159x57xbhwnb55gg30tm0000gn/T/com.microsoft.Powerpoint/WebArchiveCopyPasteTempFiles/nature24473-m20.gif">
            <a:extLst>
              <a:ext uri="{FF2B5EF4-FFF2-40B4-BE49-F238E27FC236}">
                <a16:creationId xmlns:a16="http://schemas.microsoft.com/office/drawing/2014/main" id="{CDED958E-BE36-3C42-9219-6DBDCE58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35" y="4399640"/>
            <a:ext cx="430711" cy="2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0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623</Words>
  <Application>Microsoft Macintosh PowerPoint</Application>
  <PresentationFormat>Widescreen</PresentationFormat>
  <Paragraphs>113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Lora</vt:lpstr>
      <vt:lpstr>Wingdings</vt:lpstr>
      <vt:lpstr>Office Theme</vt:lpstr>
      <vt:lpstr>A neoantigen fitness model predicts tumour response to checkpoint blockade immunotherapy</vt:lpstr>
      <vt:lpstr>Content</vt:lpstr>
      <vt:lpstr>Brief biology background</vt:lpstr>
      <vt:lpstr>Brief biology background</vt:lpstr>
      <vt:lpstr>Introduction</vt:lpstr>
      <vt:lpstr>Methods</vt:lpstr>
      <vt:lpstr>Methods</vt:lpstr>
      <vt:lpstr>Methods</vt:lpstr>
      <vt:lpstr>Methods</vt:lpstr>
      <vt:lpstr>Methods</vt:lpstr>
      <vt:lpstr>Methods</vt:lpstr>
      <vt:lpstr>PowerPoint Presentation</vt:lpstr>
      <vt:lpstr>Methods</vt:lpstr>
      <vt:lpstr>Recap</vt:lpstr>
      <vt:lpstr>Results</vt:lpstr>
      <vt:lpstr>Results</vt:lpstr>
      <vt:lpstr>Results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neoantigen fitness model predicts tumour response to checkpoint blockade immunotherapy</dc:title>
  <dc:creator>Microsoft Office User</dc:creator>
  <cp:lastModifiedBy>Microsoft Office User</cp:lastModifiedBy>
  <cp:revision>37</cp:revision>
  <dcterms:created xsi:type="dcterms:W3CDTF">2019-03-24T17:43:53Z</dcterms:created>
  <dcterms:modified xsi:type="dcterms:W3CDTF">2019-03-27T00:45:52Z</dcterms:modified>
</cp:coreProperties>
</file>