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14721d581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14721d581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812ddd348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12ddd348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812ddd348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12ddd348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12ddd348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12ddd348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812ddd3485_0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12ddd3485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812ddd3485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12ddd3485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12b00cb9a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12b00cb9a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712b00cb9a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12b00cb9a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712b00cb9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712b00cb9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812ddd3485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12ddd3485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812ddd34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12ddd34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712b00cb9a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712b00cb9a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714721d581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14721d581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812ddd3485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812ddd3485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812ddd3485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12ddd3485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812ddd3485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12ddd3485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812ddd3485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812ddd3485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Structures created by two local rearrangements that cannot easily be explained by simple structural-variant classes (which we call local 2-jumps).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812ddd3485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812ddd3485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Structures created by 3–4 local rearrangements that cannot easily be explained by simple structural variant categories.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812ddd3485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812ddd3485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Structures created by one local rearrangement and one </a:t>
            </a:r>
            <a:r>
              <a:rPr lang="en">
                <a:solidFill>
                  <a:schemeClr val="dk1"/>
                </a:solidFill>
              </a:rPr>
              <a:t>rearrangement that reaches elsewhere in the genome (local–distant clusters)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812ddd3485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812ddd3485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812ddd3485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812ddd3485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812ddd348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12ddd348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812ddd3485_0_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812ddd3485_0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812ddd3485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812ddd3485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Associations between a subset of the genomic properties (rows) and classes of structural variant (columns).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Each density curve represents the quantile distribution of the genomic property values at</a:t>
            </a:r>
            <a:endParaRPr>
              <a:solidFill>
                <a:schemeClr val="dk1"/>
              </a:solidFill>
            </a:endParaRPr>
          </a:p>
          <a:p>
            <a:pPr indent="0" lvl="0" marL="0" rtl="0" algn="l">
              <a:lnSpc>
                <a:spcPct val="115000"/>
              </a:lnSpc>
              <a:spcBef>
                <a:spcPts val="0"/>
              </a:spcBef>
              <a:spcAft>
                <a:spcPts val="0"/>
              </a:spcAft>
              <a:buNone/>
            </a:pPr>
            <a:r>
              <a:rPr lang="en">
                <a:solidFill>
                  <a:schemeClr val="dk1"/>
                </a:solidFill>
              </a:rPr>
              <a:t>observed breakpoints compared to random genome positions.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Asterisks indicate a significant departure from uniform quantiles after multiple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hypothesis correction on a one-sided Kolmogorov–Smirnov test based on 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sample size of 2,559 genomes containing structural variants: *false-discovery</a:t>
            </a:r>
            <a:endParaRPr>
              <a:solidFill>
                <a:schemeClr val="dk1"/>
              </a:solidFill>
            </a:endParaRPr>
          </a:p>
          <a:p>
            <a:pPr indent="0" lvl="0" marL="0" rtl="0" algn="l">
              <a:lnSpc>
                <a:spcPct val="115000"/>
              </a:lnSpc>
              <a:spcBef>
                <a:spcPts val="0"/>
              </a:spcBef>
              <a:spcAft>
                <a:spcPts val="0"/>
              </a:spcAft>
              <a:buNone/>
            </a:pPr>
            <a:r>
              <a:rPr lang="en">
                <a:solidFill>
                  <a:schemeClr val="dk1"/>
                </a:solidFill>
              </a:rPr>
              <a:t>rate &lt; 0.01, **false-discovery rate &lt; 0.001, ***false-discovery rate &lt; 10−6.</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Cells with significant property associations are shaded by the magnitude of the shift</a:t>
            </a:r>
            <a:endParaRPr>
              <a:solidFill>
                <a:schemeClr val="dk1"/>
              </a:solidFill>
            </a:endParaRPr>
          </a:p>
          <a:p>
            <a:pPr indent="0" lvl="0" marL="0" rtl="0" algn="l">
              <a:lnSpc>
                <a:spcPct val="115000"/>
              </a:lnSpc>
              <a:spcBef>
                <a:spcPts val="0"/>
              </a:spcBef>
              <a:spcAft>
                <a:spcPts val="0"/>
              </a:spcAft>
              <a:buNone/>
            </a:pPr>
            <a:r>
              <a:rPr lang="en">
                <a:solidFill>
                  <a:schemeClr val="dk1"/>
                </a:solidFill>
              </a:rPr>
              <a:t>of the median observed quantile above (blue) or below (red) 0.5.</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interpretation of each property from left to right is indicated by the axes to the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right of the property label. Complex uncl, complex clusters unclassified; cplxy,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chromoplexy; del, deletion; inv, inversion; ins, insertion; LAD, lamina associated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domain; recip, reciprocal; TAD, topologically associated domain;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TD, tandem duplication; trans, translocation; unbal, unbalanced.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812ddd3485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812ddd3485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812ddd3485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812ddd3485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812ddd3485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812ddd3485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812ddd3485_0_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812ddd3485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812ddd3485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812ddd3485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Char char="●"/>
            </a:pPr>
            <a:r>
              <a:rPr lang="en"/>
              <a:t>Cycles, chains and bridges of templated insertions were particularly prominent in signatures of early-replicating tandem duplications</a:t>
            </a:r>
            <a:endParaRPr/>
          </a:p>
          <a:p>
            <a:pPr indent="-342900" lvl="0" marL="457200" rtl="0" algn="l">
              <a:lnSpc>
                <a:spcPct val="115000"/>
              </a:lnSpc>
              <a:spcBef>
                <a:spcPts val="0"/>
              </a:spcBef>
              <a:spcAft>
                <a:spcPts val="0"/>
              </a:spcAft>
              <a:buClr>
                <a:schemeClr val="dk2"/>
              </a:buClr>
              <a:buSzPts val="1800"/>
              <a:buChar char="●"/>
            </a:pPr>
            <a:r>
              <a:rPr lang="en"/>
              <a:t>Local 2-jump were more closely associated with late-replicating tandem duplications</a:t>
            </a:r>
            <a:endParaRPr/>
          </a:p>
          <a:p>
            <a:pPr indent="0" lvl="0" marL="457200" rtl="0" algn="l">
              <a:lnSpc>
                <a:spcPct val="115000"/>
              </a:lnSpc>
              <a:spcBef>
                <a:spcPts val="1600"/>
              </a:spcBef>
              <a:spcAft>
                <a:spcPts val="160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812ddd3485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812ddd3485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14721d581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14721d581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812ddd3485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812ddd3485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812ddd3485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12ddd3485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812ddd3485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12ddd3485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812ddd348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12ddd348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812ddd3485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12ddd3485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hyperlink" Target="https://www.khanacademy.org/science/biology/classical-genetics/sex-linkage-non-nuclear-chromosomal-mutations/a/aneuploidy-and-chromosomal-rearrangements" TargetMode="External"/><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hyperlink" Target="http://schatzlab.cshl.edu/teaching/2015/2015.AdvSeq.Structural_variants_Maria_Nattestad.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chatzlab.cshl.edu/teaching/2015/2015.AdvSeq.Structural_variants_Maria_Nattestad.pdf"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1.png"/><Relationship Id="rId5"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chatzlab.cshl.edu/teaching/2015/2015.AdvSeq.Structural_variants_Maria_Nattestad.pdf"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Patterns of somatic structural variation (SV) in human cancer genomes</a:t>
            </a:r>
            <a:endParaRPr sz="36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By: </a:t>
            </a:r>
            <a:r>
              <a:rPr lang="en" sz="1800"/>
              <a:t>Kelvin Sheng Pei Dong</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116" name="Google Shape;116;p22"/>
          <p:cNvSpPr txBox="1"/>
          <p:nvPr>
            <p:ph idx="1" type="body"/>
          </p:nvPr>
        </p:nvSpPr>
        <p:spPr>
          <a:xfrm>
            <a:off x="311700" y="1152475"/>
            <a:ext cx="8520600" cy="385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Background</a:t>
            </a:r>
            <a:endParaRPr/>
          </a:p>
          <a:p>
            <a:pPr indent="-342900" lvl="0" marL="457200" rtl="0" algn="l">
              <a:spcBef>
                <a:spcPts val="0"/>
              </a:spcBef>
              <a:spcAft>
                <a:spcPts val="0"/>
              </a:spcAft>
              <a:buSzPts val="1800"/>
              <a:buChar char="●"/>
            </a:pPr>
            <a:r>
              <a:rPr b="1" lang="en"/>
              <a:t>Classification of SVs</a:t>
            </a:r>
            <a:endParaRPr b="1"/>
          </a:p>
          <a:p>
            <a:pPr indent="-342900" lvl="0" marL="457200" rtl="0" algn="l">
              <a:spcBef>
                <a:spcPts val="0"/>
              </a:spcBef>
              <a:spcAft>
                <a:spcPts val="0"/>
              </a:spcAft>
              <a:buSzPts val="1800"/>
              <a:buChar char="●"/>
            </a:pPr>
            <a:r>
              <a:rPr lang="en"/>
              <a:t>Annotation of SV classes</a:t>
            </a:r>
            <a:endParaRPr/>
          </a:p>
          <a:p>
            <a:pPr indent="-342900" lvl="0" marL="457200" rtl="0" algn="l">
              <a:spcBef>
                <a:spcPts val="0"/>
              </a:spcBef>
              <a:spcAft>
                <a:spcPts val="0"/>
              </a:spcAft>
              <a:buSzPts val="1800"/>
              <a:buChar char="●"/>
            </a:pPr>
            <a:r>
              <a:rPr lang="en"/>
              <a:t>Cycles of templated insertions</a:t>
            </a:r>
            <a:endParaRPr/>
          </a:p>
          <a:p>
            <a:pPr indent="-342900" lvl="0" marL="457200" rtl="0" algn="l">
              <a:spcBef>
                <a:spcPts val="0"/>
              </a:spcBef>
              <a:spcAft>
                <a:spcPts val="0"/>
              </a:spcAft>
              <a:buSzPts val="1800"/>
              <a:buChar char="●"/>
            </a:pPr>
            <a:r>
              <a:rPr lang="en"/>
              <a:t>Local n-jumps and local-distant clusters</a:t>
            </a:r>
            <a:endParaRPr/>
          </a:p>
          <a:p>
            <a:pPr indent="-342900" lvl="0" marL="457200" rtl="0" algn="l">
              <a:spcBef>
                <a:spcPts val="0"/>
              </a:spcBef>
              <a:spcAft>
                <a:spcPts val="0"/>
              </a:spcAft>
              <a:buSzPts val="1800"/>
              <a:buChar char="●"/>
            </a:pPr>
            <a:r>
              <a:rPr lang="en"/>
              <a:t>Genomic properties of SVs</a:t>
            </a:r>
            <a:endParaRPr/>
          </a:p>
          <a:p>
            <a:pPr indent="-342900" lvl="0" marL="457200" rtl="0" algn="l">
              <a:spcBef>
                <a:spcPts val="0"/>
              </a:spcBef>
              <a:spcAft>
                <a:spcPts val="0"/>
              </a:spcAft>
              <a:buSzPts val="1800"/>
              <a:buChar char="●"/>
            </a:pPr>
            <a:r>
              <a:rPr lang="en"/>
              <a:t>Signatures of SV</a:t>
            </a:r>
            <a:endParaRPr/>
          </a:p>
        </p:txBody>
      </p:sp>
      <p:sp>
        <p:nvSpPr>
          <p:cNvPr id="117" name="Google Shape;117;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Categorize classes of SV</a:t>
            </a:r>
            <a:endParaRPr/>
          </a:p>
        </p:txBody>
      </p:sp>
      <p:sp>
        <p:nvSpPr>
          <p:cNvPr id="123" name="Google Shape;123;p23"/>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Based on two aspects:</a:t>
            </a:r>
            <a:endParaRPr/>
          </a:p>
          <a:p>
            <a:pPr indent="-342900" lvl="0" marL="457200" rtl="0" algn="l">
              <a:spcBef>
                <a:spcPts val="1600"/>
              </a:spcBef>
              <a:spcAft>
                <a:spcPts val="0"/>
              </a:spcAft>
              <a:buSzPts val="1800"/>
              <a:buAutoNum type="arabicPeriod"/>
            </a:pPr>
            <a:r>
              <a:rPr b="1" lang="en"/>
              <a:t>Number of breakpoints</a:t>
            </a:r>
            <a:r>
              <a:rPr lang="en"/>
              <a:t> involved</a:t>
            </a:r>
            <a:endParaRPr/>
          </a:p>
          <a:p>
            <a:pPr indent="-317500" lvl="1" marL="914400" rtl="0" algn="l">
              <a:spcBef>
                <a:spcPts val="0"/>
              </a:spcBef>
              <a:spcAft>
                <a:spcPts val="0"/>
              </a:spcAft>
              <a:buSzPts val="1400"/>
              <a:buChar char="○"/>
            </a:pPr>
            <a:r>
              <a:rPr lang="en"/>
              <a:t>simple or complex (more breakpoints means it is complex)</a:t>
            </a:r>
            <a:endParaRPr/>
          </a:p>
          <a:p>
            <a:pPr indent="-342900" lvl="0" marL="457200" rtl="0" algn="l">
              <a:spcBef>
                <a:spcPts val="0"/>
              </a:spcBef>
              <a:spcAft>
                <a:spcPts val="0"/>
              </a:spcAft>
              <a:buSzPts val="1800"/>
              <a:buAutoNum type="arabicPeriod"/>
            </a:pPr>
            <a:r>
              <a:rPr lang="en"/>
              <a:t>Whether the patterns are likely to arise from ‘</a:t>
            </a:r>
            <a:r>
              <a:rPr b="1" lang="en"/>
              <a:t>cut-and-paste</a:t>
            </a:r>
            <a:r>
              <a:rPr lang="en"/>
              <a:t>’ or ‘</a:t>
            </a:r>
            <a:r>
              <a:rPr b="1" lang="en"/>
              <a:t>copy-and-paste</a:t>
            </a:r>
            <a:r>
              <a:rPr lang="en"/>
              <a:t>’ rearrangement processes</a:t>
            </a:r>
            <a:endParaRPr/>
          </a:p>
        </p:txBody>
      </p:sp>
      <p:sp>
        <p:nvSpPr>
          <p:cNvPr id="124" name="Google Shape;124;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5" name="Google Shape;125;p23"/>
          <p:cNvPicPr preferRelativeResize="0"/>
          <p:nvPr/>
        </p:nvPicPr>
        <p:blipFill>
          <a:blip r:embed="rId3">
            <a:alphaModFix/>
          </a:blip>
          <a:stretch>
            <a:fillRect/>
          </a:stretch>
        </p:blipFill>
        <p:spPr>
          <a:xfrm>
            <a:off x="4572001" y="0"/>
            <a:ext cx="4449151" cy="5143500"/>
          </a:xfrm>
          <a:prstGeom prst="rect">
            <a:avLst/>
          </a:prstGeom>
          <a:noFill/>
          <a:ln>
            <a:noFill/>
          </a:ln>
        </p:spPr>
      </p:pic>
      <p:sp>
        <p:nvSpPr>
          <p:cNvPr id="126" name="Google Shape;126;p23"/>
          <p:cNvSpPr txBox="1"/>
          <p:nvPr/>
        </p:nvSpPr>
        <p:spPr>
          <a:xfrm>
            <a:off x="4251300" y="4663225"/>
            <a:ext cx="641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Fig. 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4260300" cy="98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types of rearrangement processes</a:t>
            </a:r>
            <a:endParaRPr/>
          </a:p>
        </p:txBody>
      </p:sp>
      <p:sp>
        <p:nvSpPr>
          <p:cNvPr id="132" name="Google Shape;132;p24"/>
          <p:cNvSpPr txBox="1"/>
          <p:nvPr>
            <p:ph idx="1" type="body"/>
          </p:nvPr>
        </p:nvSpPr>
        <p:spPr>
          <a:xfrm>
            <a:off x="311700" y="1757600"/>
            <a:ext cx="4260300" cy="3700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Cut-and-paste SV</a:t>
            </a:r>
            <a:endParaRPr/>
          </a:p>
          <a:p>
            <a:pPr indent="-317500" lvl="1" marL="914400" rtl="0" algn="l">
              <a:spcBef>
                <a:spcPts val="0"/>
              </a:spcBef>
              <a:spcAft>
                <a:spcPts val="0"/>
              </a:spcAft>
              <a:buSzPts val="1400"/>
              <a:buChar char="○"/>
            </a:pPr>
            <a:r>
              <a:rPr lang="en"/>
              <a:t>Generates a cluster of structural variants consistent with </a:t>
            </a:r>
            <a:r>
              <a:rPr b="1" lang="en"/>
              <a:t>reshuffling or loss</a:t>
            </a:r>
            <a:r>
              <a:rPr lang="en"/>
              <a:t> of extant genomic segments</a:t>
            </a:r>
            <a:endParaRPr/>
          </a:p>
          <a:p>
            <a:pPr indent="-342900" lvl="0" marL="457200" rtl="0" algn="l">
              <a:spcBef>
                <a:spcPts val="0"/>
              </a:spcBef>
              <a:spcAft>
                <a:spcPts val="0"/>
              </a:spcAft>
              <a:buSzPts val="1800"/>
              <a:buChar char="●"/>
            </a:pPr>
            <a:r>
              <a:rPr lang="en"/>
              <a:t>Copy-and-paste SV</a:t>
            </a:r>
            <a:endParaRPr/>
          </a:p>
          <a:p>
            <a:pPr indent="-317500" lvl="1" marL="914400" rtl="0" algn="l">
              <a:spcBef>
                <a:spcPts val="0"/>
              </a:spcBef>
              <a:spcAft>
                <a:spcPts val="0"/>
              </a:spcAft>
              <a:buSzPts val="1400"/>
              <a:buChar char="○"/>
            </a:pPr>
            <a:r>
              <a:rPr lang="en"/>
              <a:t>Copies of genomic ‘templates’ are </a:t>
            </a:r>
            <a:r>
              <a:rPr b="1" lang="en"/>
              <a:t>newly replicated or </a:t>
            </a:r>
            <a:r>
              <a:rPr b="1" lang="en"/>
              <a:t>synthesized</a:t>
            </a:r>
            <a:r>
              <a:rPr lang="en"/>
              <a:t> and inserted during the rearrangement process</a:t>
            </a:r>
            <a:endParaRPr/>
          </a:p>
        </p:txBody>
      </p:sp>
      <p:sp>
        <p:nvSpPr>
          <p:cNvPr id="133" name="Google Shape;13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4" name="Google Shape;134;p24"/>
          <p:cNvPicPr preferRelativeResize="0"/>
          <p:nvPr/>
        </p:nvPicPr>
        <p:blipFill>
          <a:blip r:embed="rId3">
            <a:alphaModFix/>
          </a:blip>
          <a:stretch>
            <a:fillRect/>
          </a:stretch>
        </p:blipFill>
        <p:spPr>
          <a:xfrm>
            <a:off x="4572001" y="0"/>
            <a:ext cx="4449151" cy="5143500"/>
          </a:xfrm>
          <a:prstGeom prst="rect">
            <a:avLst/>
          </a:prstGeom>
          <a:noFill/>
          <a:ln>
            <a:noFill/>
          </a:ln>
        </p:spPr>
      </p:pic>
      <p:sp>
        <p:nvSpPr>
          <p:cNvPr id="135" name="Google Shape;135;p24"/>
          <p:cNvSpPr txBox="1"/>
          <p:nvPr/>
        </p:nvSpPr>
        <p:spPr>
          <a:xfrm>
            <a:off x="4251300" y="4663225"/>
            <a:ext cx="641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Fig. 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pic>
        <p:nvPicPr>
          <p:cNvPr id="140" name="Google Shape;140;p25"/>
          <p:cNvPicPr preferRelativeResize="0"/>
          <p:nvPr/>
        </p:nvPicPr>
        <p:blipFill>
          <a:blip r:embed="rId3">
            <a:alphaModFix/>
          </a:blip>
          <a:stretch>
            <a:fillRect/>
          </a:stretch>
        </p:blipFill>
        <p:spPr>
          <a:xfrm>
            <a:off x="101050" y="245425"/>
            <a:ext cx="4435627" cy="3820976"/>
          </a:xfrm>
          <a:prstGeom prst="rect">
            <a:avLst/>
          </a:prstGeom>
          <a:noFill/>
          <a:ln>
            <a:noFill/>
          </a:ln>
        </p:spPr>
      </p:pic>
      <p:sp>
        <p:nvSpPr>
          <p:cNvPr id="141" name="Google Shape;141;p25"/>
          <p:cNvSpPr txBox="1"/>
          <p:nvPr>
            <p:ph idx="1" type="body"/>
          </p:nvPr>
        </p:nvSpPr>
        <p:spPr>
          <a:xfrm>
            <a:off x="101050" y="4066400"/>
            <a:ext cx="2253000" cy="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900"/>
              <a:t>Image taken from: </a:t>
            </a:r>
            <a:r>
              <a:rPr lang="en" sz="800" u="sng">
                <a:solidFill>
                  <a:schemeClr val="hlink"/>
                </a:solidFill>
                <a:hlinkClick r:id="rId4"/>
              </a:rPr>
              <a:t>https://www.khanacademy.org/science/biology/classical-genetics/sex-linkage-non-nuclear-chromosomal-mutations/a/aneuploidy-and-chromosomal-rearrangements</a:t>
            </a:r>
            <a:endParaRPr sz="800"/>
          </a:p>
        </p:txBody>
      </p:sp>
      <p:sp>
        <p:nvSpPr>
          <p:cNvPr id="142" name="Google Shape;142;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3" name="Google Shape;143;p25"/>
          <p:cNvPicPr preferRelativeResize="0"/>
          <p:nvPr/>
        </p:nvPicPr>
        <p:blipFill>
          <a:blip r:embed="rId5">
            <a:alphaModFix/>
          </a:blip>
          <a:stretch>
            <a:fillRect/>
          </a:stretch>
        </p:blipFill>
        <p:spPr>
          <a:xfrm>
            <a:off x="4442975" y="245425"/>
            <a:ext cx="4578175" cy="382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149" name="Google Shape;149;p26"/>
          <p:cNvSpPr txBox="1"/>
          <p:nvPr>
            <p:ph idx="1" type="body"/>
          </p:nvPr>
        </p:nvSpPr>
        <p:spPr>
          <a:xfrm>
            <a:off x="311700" y="1152475"/>
            <a:ext cx="8520600" cy="385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Background</a:t>
            </a:r>
            <a:endParaRPr/>
          </a:p>
          <a:p>
            <a:pPr indent="-342900" lvl="0" marL="457200" rtl="0" algn="l">
              <a:spcBef>
                <a:spcPts val="0"/>
              </a:spcBef>
              <a:spcAft>
                <a:spcPts val="0"/>
              </a:spcAft>
              <a:buSzPts val="1800"/>
              <a:buChar char="●"/>
            </a:pPr>
            <a:r>
              <a:rPr lang="en"/>
              <a:t>Classification of SVs</a:t>
            </a:r>
            <a:endParaRPr/>
          </a:p>
          <a:p>
            <a:pPr indent="-342900" lvl="0" marL="457200" rtl="0" algn="l">
              <a:spcBef>
                <a:spcPts val="0"/>
              </a:spcBef>
              <a:spcAft>
                <a:spcPts val="0"/>
              </a:spcAft>
              <a:buSzPts val="1800"/>
              <a:buChar char="●"/>
            </a:pPr>
            <a:r>
              <a:rPr b="1" lang="en"/>
              <a:t>Annotation of SV classes</a:t>
            </a:r>
            <a:endParaRPr b="1"/>
          </a:p>
          <a:p>
            <a:pPr indent="-342900" lvl="0" marL="457200" rtl="0" algn="l">
              <a:spcBef>
                <a:spcPts val="0"/>
              </a:spcBef>
              <a:spcAft>
                <a:spcPts val="0"/>
              </a:spcAft>
              <a:buSzPts val="1800"/>
              <a:buChar char="●"/>
            </a:pPr>
            <a:r>
              <a:rPr lang="en"/>
              <a:t>Cycles of templated insertions</a:t>
            </a:r>
            <a:endParaRPr/>
          </a:p>
          <a:p>
            <a:pPr indent="-342900" lvl="0" marL="457200" rtl="0" algn="l">
              <a:spcBef>
                <a:spcPts val="0"/>
              </a:spcBef>
              <a:spcAft>
                <a:spcPts val="0"/>
              </a:spcAft>
              <a:buSzPts val="1800"/>
              <a:buChar char="●"/>
            </a:pPr>
            <a:r>
              <a:rPr lang="en"/>
              <a:t>Local n-jumps and local-distant clusters</a:t>
            </a:r>
            <a:endParaRPr/>
          </a:p>
          <a:p>
            <a:pPr indent="-342900" lvl="0" marL="457200" rtl="0" algn="l">
              <a:spcBef>
                <a:spcPts val="0"/>
              </a:spcBef>
              <a:spcAft>
                <a:spcPts val="0"/>
              </a:spcAft>
              <a:buSzPts val="1800"/>
              <a:buChar char="●"/>
            </a:pPr>
            <a:r>
              <a:rPr lang="en"/>
              <a:t>Genomic properties of SVs</a:t>
            </a:r>
            <a:endParaRPr/>
          </a:p>
          <a:p>
            <a:pPr indent="-342900" lvl="0" marL="457200" rtl="0" algn="l">
              <a:spcBef>
                <a:spcPts val="0"/>
              </a:spcBef>
              <a:spcAft>
                <a:spcPts val="0"/>
              </a:spcAft>
              <a:buSzPts val="1800"/>
              <a:buChar char="●"/>
            </a:pPr>
            <a:r>
              <a:rPr lang="en"/>
              <a:t>Signatures of SV</a:t>
            </a:r>
            <a:endParaRPr/>
          </a:p>
        </p:txBody>
      </p:sp>
      <p:sp>
        <p:nvSpPr>
          <p:cNvPr id="150" name="Google Shape;150;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Annotation of SV classes</a:t>
            </a:r>
            <a:endParaRPr/>
          </a:p>
        </p:txBody>
      </p:sp>
      <p:sp>
        <p:nvSpPr>
          <p:cNvPr id="156" name="Google Shape;156;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Analyzed 2,559 whole cancer genomes across 38 tumor types that passed the PCAWG quality control criteria:</a:t>
            </a:r>
            <a:endParaRPr/>
          </a:p>
          <a:p>
            <a:pPr indent="-317500" lvl="1" marL="914400" rtl="0" algn="l">
              <a:spcBef>
                <a:spcPts val="0"/>
              </a:spcBef>
              <a:spcAft>
                <a:spcPts val="0"/>
              </a:spcAft>
              <a:buSzPts val="1400"/>
              <a:buChar char="○"/>
            </a:pPr>
            <a:r>
              <a:rPr lang="en"/>
              <a:t>1 or more somatic SVs were detected in 2,429 tumors</a:t>
            </a:r>
            <a:endParaRPr/>
          </a:p>
          <a:p>
            <a:pPr indent="0" lvl="0" marL="914400" rtl="0" algn="l">
              <a:spcBef>
                <a:spcPts val="1600"/>
              </a:spcBef>
              <a:spcAft>
                <a:spcPts val="0"/>
              </a:spcAft>
              <a:buNone/>
            </a:pPr>
            <a:r>
              <a:t/>
            </a:r>
            <a:endParaRPr/>
          </a:p>
          <a:p>
            <a:pPr indent="-342900" lvl="0" marL="457200" rtl="0" algn="l">
              <a:spcBef>
                <a:spcPts val="1600"/>
              </a:spcBef>
              <a:spcAft>
                <a:spcPts val="0"/>
              </a:spcAft>
              <a:buSzPts val="1800"/>
              <a:buChar char="●"/>
            </a:pPr>
            <a:r>
              <a:rPr lang="en"/>
              <a:t>SVs were identified using </a:t>
            </a:r>
            <a:r>
              <a:rPr b="1" lang="en"/>
              <a:t>aberrantly mapping</a:t>
            </a:r>
            <a:r>
              <a:rPr lang="en"/>
              <a:t> and/or </a:t>
            </a:r>
            <a:r>
              <a:rPr b="1" lang="en"/>
              <a:t>split reads</a:t>
            </a:r>
            <a:r>
              <a:rPr lang="en"/>
              <a:t> in </a:t>
            </a:r>
            <a:r>
              <a:rPr b="1" lang="en"/>
              <a:t>paired-end sequencing data</a:t>
            </a:r>
            <a:endParaRPr b="1"/>
          </a:p>
        </p:txBody>
      </p:sp>
      <p:sp>
        <p:nvSpPr>
          <p:cNvPr id="157" name="Google Shape;157;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3" name="Google Shape;163;p28"/>
          <p:cNvPicPr preferRelativeResize="0"/>
          <p:nvPr/>
        </p:nvPicPr>
        <p:blipFill>
          <a:blip r:embed="rId3">
            <a:alphaModFix/>
          </a:blip>
          <a:stretch>
            <a:fillRect/>
          </a:stretch>
        </p:blipFill>
        <p:spPr>
          <a:xfrm>
            <a:off x="1246550" y="67675"/>
            <a:ext cx="6650910" cy="4838698"/>
          </a:xfrm>
          <a:prstGeom prst="rect">
            <a:avLst/>
          </a:prstGeom>
          <a:noFill/>
          <a:ln>
            <a:noFill/>
          </a:ln>
        </p:spPr>
      </p:pic>
      <p:sp>
        <p:nvSpPr>
          <p:cNvPr id="164" name="Google Shape;164;p28"/>
          <p:cNvSpPr txBox="1"/>
          <p:nvPr>
            <p:ph idx="1" type="body"/>
          </p:nvPr>
        </p:nvSpPr>
        <p:spPr>
          <a:xfrm>
            <a:off x="426450" y="4803300"/>
            <a:ext cx="8291100" cy="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900"/>
              <a:t>Image taken from: </a:t>
            </a:r>
            <a:r>
              <a:rPr lang="en" sz="1100" u="sng">
                <a:solidFill>
                  <a:schemeClr val="hlink"/>
                </a:solidFill>
                <a:hlinkClick r:id="rId4"/>
              </a:rPr>
              <a:t>http://schatzlab.cshl.edu/teaching/2015/2015.AdvSeq.Structural_variants_Maria_Nattestad.pdf</a:t>
            </a:r>
            <a:endParaRPr sz="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0" name="Google Shape;170;p29"/>
          <p:cNvSpPr txBox="1"/>
          <p:nvPr>
            <p:ph idx="1" type="body"/>
          </p:nvPr>
        </p:nvSpPr>
        <p:spPr>
          <a:xfrm>
            <a:off x="426450" y="4803300"/>
            <a:ext cx="8291100" cy="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900"/>
              <a:t>Image taken from: </a:t>
            </a:r>
            <a:r>
              <a:rPr lang="en" sz="1100" u="sng">
                <a:solidFill>
                  <a:schemeClr val="hlink"/>
                </a:solidFill>
                <a:hlinkClick r:id="rId3"/>
              </a:rPr>
              <a:t>http://schatzlab.cshl.edu/teaching/2015/2015.AdvSeq.Structural_variants_Maria_Nattestad.pdf</a:t>
            </a:r>
            <a:endParaRPr sz="900"/>
          </a:p>
        </p:txBody>
      </p:sp>
      <p:pic>
        <p:nvPicPr>
          <p:cNvPr id="171" name="Google Shape;171;p29"/>
          <p:cNvPicPr preferRelativeResize="0"/>
          <p:nvPr/>
        </p:nvPicPr>
        <p:blipFill>
          <a:blip r:embed="rId4">
            <a:alphaModFix/>
          </a:blip>
          <a:stretch>
            <a:fillRect/>
          </a:stretch>
        </p:blipFill>
        <p:spPr>
          <a:xfrm>
            <a:off x="2199638" y="322500"/>
            <a:ext cx="4744733" cy="4498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Annotation of SV classes</a:t>
            </a:r>
            <a:endParaRPr/>
          </a:p>
        </p:txBody>
      </p:sp>
      <p:sp>
        <p:nvSpPr>
          <p:cNvPr id="177" name="Google Shape;177;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Used the following </a:t>
            </a:r>
            <a:r>
              <a:rPr b="1" lang="en"/>
              <a:t>4 variant callers</a:t>
            </a:r>
            <a:r>
              <a:rPr lang="en"/>
              <a:t> to identify somatically acquired SVs from matched tumor and germline whole genome sequencing data</a:t>
            </a:r>
            <a:endParaRPr/>
          </a:p>
          <a:p>
            <a:pPr indent="-317500" lvl="1" marL="914400" rtl="0" algn="l">
              <a:spcBef>
                <a:spcPts val="0"/>
              </a:spcBef>
              <a:spcAft>
                <a:spcPts val="0"/>
              </a:spcAft>
              <a:buSzPts val="1400"/>
              <a:buChar char="○"/>
            </a:pPr>
            <a:r>
              <a:rPr lang="en"/>
              <a:t>SvABA (Broad pipeline)</a:t>
            </a:r>
            <a:endParaRPr/>
          </a:p>
          <a:p>
            <a:pPr indent="-317500" lvl="1" marL="914400" rtl="0" algn="l">
              <a:spcBef>
                <a:spcPts val="0"/>
              </a:spcBef>
              <a:spcAft>
                <a:spcPts val="0"/>
              </a:spcAft>
              <a:buSzPts val="1400"/>
              <a:buChar char="○"/>
            </a:pPr>
            <a:r>
              <a:rPr lang="en"/>
              <a:t>DELLY (DKFZ pipeline)</a:t>
            </a:r>
            <a:endParaRPr/>
          </a:p>
          <a:p>
            <a:pPr indent="-317500" lvl="1" marL="914400" rtl="0" algn="l">
              <a:spcBef>
                <a:spcPts val="0"/>
              </a:spcBef>
              <a:spcAft>
                <a:spcPts val="0"/>
              </a:spcAft>
              <a:buSzPts val="1400"/>
              <a:buChar char="○"/>
            </a:pPr>
            <a:r>
              <a:rPr lang="en"/>
              <a:t>BRASS (Sanger pipeline)</a:t>
            </a:r>
            <a:endParaRPr/>
          </a:p>
          <a:p>
            <a:pPr indent="-317500" lvl="1" marL="914400" rtl="0" algn="l">
              <a:spcBef>
                <a:spcPts val="0"/>
              </a:spcBef>
              <a:spcAft>
                <a:spcPts val="0"/>
              </a:spcAft>
              <a:buSzPts val="1400"/>
              <a:buChar char="○"/>
            </a:pPr>
            <a:r>
              <a:rPr lang="en"/>
              <a:t>dRanger (Broad pipeline)</a:t>
            </a:r>
            <a:endParaRPr/>
          </a:p>
          <a:p>
            <a:pPr indent="-342900" lvl="0" marL="457200" rtl="0" algn="l">
              <a:spcBef>
                <a:spcPts val="0"/>
              </a:spcBef>
              <a:spcAft>
                <a:spcPts val="0"/>
              </a:spcAft>
              <a:buSzPts val="1800"/>
              <a:buChar char="●"/>
            </a:pPr>
            <a:r>
              <a:rPr lang="en"/>
              <a:t>Acquired somatic SVs are merged in to a final call set using a </a:t>
            </a:r>
            <a:r>
              <a:rPr b="1" lang="en"/>
              <a:t>graph-based algorithm</a:t>
            </a:r>
            <a:r>
              <a:rPr lang="en"/>
              <a:t> to identify overlapping breakpoint junctions across algorithms</a:t>
            </a:r>
            <a:endParaRPr/>
          </a:p>
          <a:p>
            <a:pPr indent="-342900" lvl="0" marL="457200" rtl="0" algn="l">
              <a:spcBef>
                <a:spcPts val="0"/>
              </a:spcBef>
              <a:spcAft>
                <a:spcPts val="0"/>
              </a:spcAft>
              <a:buSzPts val="1800"/>
              <a:buChar char="●"/>
            </a:pPr>
            <a:r>
              <a:rPr lang="en"/>
              <a:t>Validation of SV calls was carried out using </a:t>
            </a:r>
            <a:r>
              <a:rPr b="1" lang="en"/>
              <a:t>manual inspection and pull-down with resequencing of breakpoints</a:t>
            </a:r>
            <a:endParaRPr b="1"/>
          </a:p>
        </p:txBody>
      </p:sp>
      <p:sp>
        <p:nvSpPr>
          <p:cNvPr id="178" name="Google Shape;178;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Rearrangements are grouped into clusters</a:t>
            </a:r>
            <a:endParaRPr/>
          </a:p>
        </p:txBody>
      </p:sp>
      <p:sp>
        <p:nvSpPr>
          <p:cNvPr id="184" name="Google Shape;184;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Reason for grouping:</a:t>
            </a:r>
            <a:endParaRPr/>
          </a:p>
          <a:p>
            <a:pPr indent="-317500" lvl="1" marL="914400" rtl="0" algn="l">
              <a:spcBef>
                <a:spcPts val="0"/>
              </a:spcBef>
              <a:spcAft>
                <a:spcPts val="0"/>
              </a:spcAft>
              <a:buSzPts val="1400"/>
              <a:buChar char="○"/>
            </a:pPr>
            <a:r>
              <a:rPr lang="en"/>
              <a:t>SVs from a given cancer are often highly clustered</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en"/>
              <a:t>Grouped based on:</a:t>
            </a:r>
            <a:endParaRPr/>
          </a:p>
          <a:p>
            <a:pPr indent="-317500" lvl="1" marL="914400" rtl="0" algn="l">
              <a:spcBef>
                <a:spcPts val="0"/>
              </a:spcBef>
              <a:spcAft>
                <a:spcPts val="0"/>
              </a:spcAft>
              <a:buSzPts val="1400"/>
              <a:buChar char="○"/>
            </a:pPr>
            <a:r>
              <a:rPr lang="en"/>
              <a:t>Proximity</a:t>
            </a:r>
            <a:r>
              <a:rPr lang="en"/>
              <a:t> of breakpoints</a:t>
            </a:r>
            <a:endParaRPr/>
          </a:p>
          <a:p>
            <a:pPr indent="-317500" lvl="1" marL="914400" rtl="0" algn="l">
              <a:spcBef>
                <a:spcPts val="0"/>
              </a:spcBef>
              <a:spcAft>
                <a:spcPts val="0"/>
              </a:spcAft>
              <a:buSzPts val="1400"/>
              <a:buChar char="○"/>
            </a:pPr>
            <a:r>
              <a:rPr lang="en"/>
              <a:t>Overall number of events in that genome</a:t>
            </a:r>
            <a:endParaRPr/>
          </a:p>
          <a:p>
            <a:pPr indent="-317500" lvl="1" marL="914400" rtl="0" algn="l">
              <a:spcBef>
                <a:spcPts val="0"/>
              </a:spcBef>
              <a:spcAft>
                <a:spcPts val="0"/>
              </a:spcAft>
              <a:buSzPts val="1400"/>
              <a:buChar char="○"/>
            </a:pPr>
            <a:r>
              <a:rPr lang="en"/>
              <a:t>Size distribution of these events</a:t>
            </a:r>
            <a:endParaRPr/>
          </a:p>
        </p:txBody>
      </p:sp>
      <p:sp>
        <p:nvSpPr>
          <p:cNvPr id="185" name="Google Shape;185;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Authors</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Yilong Li, Nicola D. Roberts, Jeremiah A. Wala, Ofer Shapira, Steven E. Schumacher, Kiran Kumar, Ekta Khurana, Sebastian Waszak, Jan O. Korebel, James E. Haber, Marcin Imielinski, PCAWG Structural Variation Working Group, Joachim Weischenfeldt, Rameen Beroukhim, Peter J. Campbell &amp; </a:t>
            </a:r>
            <a:r>
              <a:rPr b="1" lang="en"/>
              <a:t>PCAWG Consortium</a:t>
            </a:r>
            <a:endParaRPr b="1"/>
          </a:p>
        </p:txBody>
      </p:sp>
      <p:sp>
        <p:nvSpPr>
          <p:cNvPr id="62" name="Google Shape;6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1" name="Google Shape;191;p32"/>
          <p:cNvSpPr txBox="1"/>
          <p:nvPr>
            <p:ph idx="1" type="body"/>
          </p:nvPr>
        </p:nvSpPr>
        <p:spPr>
          <a:xfrm>
            <a:off x="156300" y="1640425"/>
            <a:ext cx="3728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common events:</a:t>
            </a:r>
            <a:endParaRPr/>
          </a:p>
          <a:p>
            <a:pPr indent="-342900" lvl="0" marL="457200" rtl="0" algn="l">
              <a:spcBef>
                <a:spcPts val="1600"/>
              </a:spcBef>
              <a:spcAft>
                <a:spcPts val="0"/>
              </a:spcAft>
              <a:buSzPts val="1800"/>
              <a:buAutoNum type="arabicPeriod"/>
            </a:pPr>
            <a:r>
              <a:rPr lang="en"/>
              <a:t>Deletion</a:t>
            </a:r>
            <a:endParaRPr/>
          </a:p>
          <a:p>
            <a:pPr indent="-342900" lvl="0" marL="457200" rtl="0" algn="l">
              <a:spcBef>
                <a:spcPts val="0"/>
              </a:spcBef>
              <a:spcAft>
                <a:spcPts val="0"/>
              </a:spcAft>
              <a:buSzPts val="1800"/>
              <a:buAutoNum type="arabicPeriod"/>
            </a:pPr>
            <a:r>
              <a:rPr lang="en"/>
              <a:t>Tandem duplication</a:t>
            </a:r>
            <a:endParaRPr/>
          </a:p>
          <a:p>
            <a:pPr indent="-342900" lvl="0" marL="457200" rtl="0" algn="l">
              <a:spcBef>
                <a:spcPts val="0"/>
              </a:spcBef>
              <a:spcAft>
                <a:spcPts val="0"/>
              </a:spcAft>
              <a:buSzPts val="1800"/>
              <a:buAutoNum type="arabicPeriod"/>
            </a:pPr>
            <a:r>
              <a:rPr lang="en"/>
              <a:t>Unbalanced Translocation</a:t>
            </a:r>
            <a:endParaRPr/>
          </a:p>
          <a:p>
            <a:pPr indent="0" lvl="0" marL="0" rtl="0" algn="l">
              <a:spcBef>
                <a:spcPts val="1600"/>
              </a:spcBef>
              <a:spcAft>
                <a:spcPts val="0"/>
              </a:spcAft>
              <a:buNone/>
            </a:pPr>
            <a:r>
              <a:rPr lang="en"/>
              <a:t>Uncommon events:</a:t>
            </a:r>
            <a:endParaRPr/>
          </a:p>
          <a:p>
            <a:pPr indent="-342900" lvl="0" marL="457200" rtl="0" algn="l">
              <a:spcBef>
                <a:spcPts val="1600"/>
              </a:spcBef>
              <a:spcAft>
                <a:spcPts val="0"/>
              </a:spcAft>
              <a:buSzPts val="1800"/>
              <a:buChar char="●"/>
            </a:pPr>
            <a:r>
              <a:rPr lang="en"/>
              <a:t>Reciprocal translocation</a:t>
            </a:r>
            <a:endParaRPr/>
          </a:p>
          <a:p>
            <a:pPr indent="-342900" lvl="0" marL="457200" rtl="0" algn="l">
              <a:spcBef>
                <a:spcPts val="0"/>
              </a:spcBef>
              <a:spcAft>
                <a:spcPts val="0"/>
              </a:spcAft>
              <a:buSzPts val="1800"/>
              <a:buChar char="●"/>
            </a:pPr>
            <a:r>
              <a:rPr lang="en"/>
              <a:t>Reciprocal inversion</a:t>
            </a:r>
            <a:endParaRPr/>
          </a:p>
        </p:txBody>
      </p:sp>
      <p:sp>
        <p:nvSpPr>
          <p:cNvPr id="192" name="Google Shape;192;p32"/>
          <p:cNvSpPr txBox="1"/>
          <p:nvPr/>
        </p:nvSpPr>
        <p:spPr>
          <a:xfrm>
            <a:off x="156300" y="0"/>
            <a:ext cx="35229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Frequency of SV classes across tumor types</a:t>
            </a:r>
            <a:endParaRPr sz="2800">
              <a:solidFill>
                <a:schemeClr val="dk1"/>
              </a:solidFill>
            </a:endParaRPr>
          </a:p>
        </p:txBody>
      </p:sp>
      <p:sp>
        <p:nvSpPr>
          <p:cNvPr id="193" name="Google Shape;193;p32"/>
          <p:cNvSpPr txBox="1"/>
          <p:nvPr/>
        </p:nvSpPr>
        <p:spPr>
          <a:xfrm>
            <a:off x="4028525" y="4749900"/>
            <a:ext cx="800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Fig. 2</a:t>
            </a:r>
            <a:endParaRPr/>
          </a:p>
        </p:txBody>
      </p:sp>
      <p:pic>
        <p:nvPicPr>
          <p:cNvPr id="194" name="Google Shape;194;p32"/>
          <p:cNvPicPr preferRelativeResize="0"/>
          <p:nvPr/>
        </p:nvPicPr>
        <p:blipFill>
          <a:blip r:embed="rId3">
            <a:alphaModFix/>
          </a:blip>
          <a:stretch>
            <a:fillRect/>
          </a:stretch>
        </p:blipFill>
        <p:spPr>
          <a:xfrm>
            <a:off x="3582200" y="0"/>
            <a:ext cx="5561801" cy="4344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0" name="Google Shape;200;p33"/>
          <p:cNvPicPr preferRelativeResize="0"/>
          <p:nvPr/>
        </p:nvPicPr>
        <p:blipFill>
          <a:blip r:embed="rId3">
            <a:alphaModFix/>
          </a:blip>
          <a:stretch>
            <a:fillRect/>
          </a:stretch>
        </p:blipFill>
        <p:spPr>
          <a:xfrm>
            <a:off x="2" y="0"/>
            <a:ext cx="4168303" cy="5056825"/>
          </a:xfrm>
          <a:prstGeom prst="rect">
            <a:avLst/>
          </a:prstGeom>
          <a:noFill/>
          <a:ln>
            <a:noFill/>
          </a:ln>
        </p:spPr>
      </p:pic>
      <p:pic>
        <p:nvPicPr>
          <p:cNvPr id="201" name="Google Shape;201;p33"/>
          <p:cNvPicPr preferRelativeResize="0"/>
          <p:nvPr/>
        </p:nvPicPr>
        <p:blipFill>
          <a:blip r:embed="rId4">
            <a:alphaModFix/>
          </a:blip>
          <a:stretch>
            <a:fillRect/>
          </a:stretch>
        </p:blipFill>
        <p:spPr>
          <a:xfrm>
            <a:off x="5252401" y="0"/>
            <a:ext cx="3165450" cy="2640250"/>
          </a:xfrm>
          <a:prstGeom prst="rect">
            <a:avLst/>
          </a:prstGeom>
          <a:noFill/>
          <a:ln>
            <a:noFill/>
          </a:ln>
        </p:spPr>
      </p:pic>
      <p:pic>
        <p:nvPicPr>
          <p:cNvPr id="202" name="Google Shape;202;p33"/>
          <p:cNvPicPr preferRelativeResize="0"/>
          <p:nvPr/>
        </p:nvPicPr>
        <p:blipFill>
          <a:blip r:embed="rId5">
            <a:alphaModFix/>
          </a:blip>
          <a:stretch>
            <a:fillRect/>
          </a:stretch>
        </p:blipFill>
        <p:spPr>
          <a:xfrm>
            <a:off x="5252400" y="2571750"/>
            <a:ext cx="3165450" cy="2571750"/>
          </a:xfrm>
          <a:prstGeom prst="rect">
            <a:avLst/>
          </a:prstGeom>
          <a:noFill/>
          <a:ln>
            <a:noFill/>
          </a:ln>
        </p:spPr>
      </p:pic>
      <p:sp>
        <p:nvSpPr>
          <p:cNvPr id="203" name="Google Shape;203;p33"/>
          <p:cNvSpPr txBox="1"/>
          <p:nvPr/>
        </p:nvSpPr>
        <p:spPr>
          <a:xfrm>
            <a:off x="4359100" y="4749900"/>
            <a:ext cx="9828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Fig. 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209" name="Google Shape;209;p34"/>
          <p:cNvSpPr txBox="1"/>
          <p:nvPr>
            <p:ph idx="1" type="body"/>
          </p:nvPr>
        </p:nvSpPr>
        <p:spPr>
          <a:xfrm>
            <a:off x="311700" y="1152475"/>
            <a:ext cx="8520600" cy="385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Background</a:t>
            </a:r>
            <a:endParaRPr/>
          </a:p>
          <a:p>
            <a:pPr indent="-342900" lvl="0" marL="457200" rtl="0" algn="l">
              <a:spcBef>
                <a:spcPts val="0"/>
              </a:spcBef>
              <a:spcAft>
                <a:spcPts val="0"/>
              </a:spcAft>
              <a:buSzPts val="1800"/>
              <a:buChar char="●"/>
            </a:pPr>
            <a:r>
              <a:rPr lang="en"/>
              <a:t>Classification of SVs</a:t>
            </a:r>
            <a:endParaRPr/>
          </a:p>
          <a:p>
            <a:pPr indent="-342900" lvl="0" marL="457200" rtl="0" algn="l">
              <a:spcBef>
                <a:spcPts val="0"/>
              </a:spcBef>
              <a:spcAft>
                <a:spcPts val="0"/>
              </a:spcAft>
              <a:buSzPts val="1800"/>
              <a:buChar char="●"/>
            </a:pPr>
            <a:r>
              <a:rPr lang="en"/>
              <a:t>Annotation of SV classes</a:t>
            </a:r>
            <a:endParaRPr/>
          </a:p>
          <a:p>
            <a:pPr indent="-342900" lvl="0" marL="457200" rtl="0" algn="l">
              <a:spcBef>
                <a:spcPts val="0"/>
              </a:spcBef>
              <a:spcAft>
                <a:spcPts val="0"/>
              </a:spcAft>
              <a:buSzPts val="1800"/>
              <a:buChar char="●"/>
            </a:pPr>
            <a:r>
              <a:rPr b="1" lang="en"/>
              <a:t>Cycles of templated insertions</a:t>
            </a:r>
            <a:endParaRPr b="1"/>
          </a:p>
          <a:p>
            <a:pPr indent="-342900" lvl="0" marL="457200" rtl="0" algn="l">
              <a:spcBef>
                <a:spcPts val="0"/>
              </a:spcBef>
              <a:spcAft>
                <a:spcPts val="0"/>
              </a:spcAft>
              <a:buSzPts val="1800"/>
              <a:buChar char="●"/>
            </a:pPr>
            <a:r>
              <a:rPr lang="en"/>
              <a:t>Local n-jumps and local-distant clusters</a:t>
            </a:r>
            <a:endParaRPr/>
          </a:p>
          <a:p>
            <a:pPr indent="-342900" lvl="0" marL="457200" rtl="0" algn="l">
              <a:spcBef>
                <a:spcPts val="0"/>
              </a:spcBef>
              <a:spcAft>
                <a:spcPts val="0"/>
              </a:spcAft>
              <a:buSzPts val="1800"/>
              <a:buChar char="●"/>
            </a:pPr>
            <a:r>
              <a:rPr lang="en"/>
              <a:t>Genomic properties of SVs</a:t>
            </a:r>
            <a:endParaRPr/>
          </a:p>
          <a:p>
            <a:pPr indent="-342900" lvl="0" marL="457200" rtl="0" algn="l">
              <a:spcBef>
                <a:spcPts val="0"/>
              </a:spcBef>
              <a:spcAft>
                <a:spcPts val="0"/>
              </a:spcAft>
              <a:buSzPts val="1800"/>
              <a:buChar char="●"/>
            </a:pPr>
            <a:r>
              <a:rPr lang="en"/>
              <a:t>Signatures of SV</a:t>
            </a:r>
            <a:endParaRPr/>
          </a:p>
        </p:txBody>
      </p:sp>
      <p:sp>
        <p:nvSpPr>
          <p:cNvPr id="210" name="Google Shape;210;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5"/>
          <p:cNvSpPr txBox="1"/>
          <p:nvPr>
            <p:ph type="title"/>
          </p:nvPr>
        </p:nvSpPr>
        <p:spPr>
          <a:xfrm>
            <a:off x="311700" y="166675"/>
            <a:ext cx="426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types of templated insertions</a:t>
            </a:r>
            <a:endParaRPr/>
          </a:p>
        </p:txBody>
      </p:sp>
      <p:sp>
        <p:nvSpPr>
          <p:cNvPr id="216" name="Google Shape;216;p35"/>
          <p:cNvSpPr txBox="1"/>
          <p:nvPr>
            <p:ph idx="1" type="body"/>
          </p:nvPr>
        </p:nvSpPr>
        <p:spPr>
          <a:xfrm>
            <a:off x="190675" y="1152475"/>
            <a:ext cx="4260300" cy="390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Defined based on whether or not the string of inserted segments returns to the original chromosome</a:t>
            </a:r>
            <a:endParaRPr/>
          </a:p>
          <a:p>
            <a:pPr indent="-342900" lvl="0" marL="457200" rtl="0" algn="l">
              <a:spcBef>
                <a:spcPts val="1600"/>
              </a:spcBef>
              <a:spcAft>
                <a:spcPts val="0"/>
              </a:spcAft>
              <a:buSzPts val="1800"/>
              <a:buChar char="●"/>
            </a:pPr>
            <a:r>
              <a:rPr lang="en"/>
              <a:t>Chains</a:t>
            </a:r>
            <a:endParaRPr/>
          </a:p>
          <a:p>
            <a:pPr indent="-317500" lvl="1" marL="914400" rtl="0" algn="l">
              <a:spcBef>
                <a:spcPts val="0"/>
              </a:spcBef>
              <a:spcAft>
                <a:spcPts val="0"/>
              </a:spcAft>
              <a:buSzPts val="1400"/>
              <a:buChar char="○"/>
            </a:pPr>
            <a:r>
              <a:rPr lang="en"/>
              <a:t>Strings of inserted segments that </a:t>
            </a:r>
            <a:r>
              <a:rPr b="1" lang="en"/>
              <a:t>do not</a:t>
            </a:r>
            <a:r>
              <a:rPr lang="en"/>
              <a:t> return</a:t>
            </a:r>
            <a:endParaRPr/>
          </a:p>
          <a:p>
            <a:pPr indent="-342900" lvl="0" marL="457200" rtl="0" algn="l">
              <a:spcBef>
                <a:spcPts val="0"/>
              </a:spcBef>
              <a:spcAft>
                <a:spcPts val="0"/>
              </a:spcAft>
              <a:buSzPts val="1800"/>
              <a:buChar char="●"/>
            </a:pPr>
            <a:r>
              <a:rPr lang="en"/>
              <a:t>Bridges</a:t>
            </a:r>
            <a:endParaRPr/>
          </a:p>
          <a:p>
            <a:pPr indent="-317500" lvl="1" marL="914400" rtl="0" algn="l">
              <a:spcBef>
                <a:spcPts val="0"/>
              </a:spcBef>
              <a:spcAft>
                <a:spcPts val="0"/>
              </a:spcAft>
              <a:buSzPts val="1400"/>
              <a:buChar char="○"/>
            </a:pPr>
            <a:r>
              <a:rPr lang="en"/>
              <a:t>Strings of inserted segments that </a:t>
            </a:r>
            <a:r>
              <a:rPr b="1" lang="en"/>
              <a:t>do</a:t>
            </a:r>
            <a:r>
              <a:rPr lang="en"/>
              <a:t> return</a:t>
            </a:r>
            <a:endParaRPr/>
          </a:p>
          <a:p>
            <a:pPr indent="-317500" lvl="1" marL="914400" rtl="0" algn="l">
              <a:spcBef>
                <a:spcPts val="0"/>
              </a:spcBef>
              <a:spcAft>
                <a:spcPts val="0"/>
              </a:spcAft>
              <a:buSzPts val="1400"/>
              <a:buChar char="○"/>
            </a:pPr>
            <a:r>
              <a:rPr lang="en"/>
              <a:t>Leave a gap on the host chromosome</a:t>
            </a:r>
            <a:endParaRPr/>
          </a:p>
          <a:p>
            <a:pPr indent="-342900" lvl="0" marL="457200" rtl="0" algn="l">
              <a:spcBef>
                <a:spcPts val="0"/>
              </a:spcBef>
              <a:spcAft>
                <a:spcPts val="0"/>
              </a:spcAft>
              <a:buSzPts val="1800"/>
              <a:buChar char="●"/>
            </a:pPr>
            <a:r>
              <a:rPr lang="en"/>
              <a:t>Cycles</a:t>
            </a:r>
            <a:endParaRPr/>
          </a:p>
          <a:p>
            <a:pPr indent="-317500" lvl="1" marL="914400" rtl="0" algn="l">
              <a:spcBef>
                <a:spcPts val="0"/>
              </a:spcBef>
              <a:spcAft>
                <a:spcPts val="0"/>
              </a:spcAft>
              <a:buSzPts val="1400"/>
              <a:buChar char="○"/>
            </a:pPr>
            <a:r>
              <a:rPr b="1" lang="en"/>
              <a:t>Rereplicate a segment</a:t>
            </a:r>
            <a:r>
              <a:rPr lang="en"/>
              <a:t> on the host chromosome</a:t>
            </a:r>
            <a:endParaRPr/>
          </a:p>
        </p:txBody>
      </p:sp>
      <p:sp>
        <p:nvSpPr>
          <p:cNvPr id="217" name="Google Shape;217;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8" name="Google Shape;218;p35"/>
          <p:cNvPicPr preferRelativeResize="0"/>
          <p:nvPr/>
        </p:nvPicPr>
        <p:blipFill>
          <a:blip r:embed="rId3">
            <a:alphaModFix/>
          </a:blip>
          <a:stretch>
            <a:fillRect/>
          </a:stretch>
        </p:blipFill>
        <p:spPr>
          <a:xfrm>
            <a:off x="4278325" y="0"/>
            <a:ext cx="4865681" cy="4838699"/>
          </a:xfrm>
          <a:prstGeom prst="rect">
            <a:avLst/>
          </a:prstGeom>
          <a:noFill/>
          <a:ln>
            <a:noFill/>
          </a:ln>
        </p:spPr>
      </p:pic>
      <p:sp>
        <p:nvSpPr>
          <p:cNvPr id="219" name="Google Shape;219;p35"/>
          <p:cNvSpPr txBox="1"/>
          <p:nvPr/>
        </p:nvSpPr>
        <p:spPr>
          <a:xfrm>
            <a:off x="4028525" y="4749900"/>
            <a:ext cx="800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Fig. 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225" name="Google Shape;225;p36"/>
          <p:cNvSpPr txBox="1"/>
          <p:nvPr>
            <p:ph idx="1" type="body"/>
          </p:nvPr>
        </p:nvSpPr>
        <p:spPr>
          <a:xfrm>
            <a:off x="311700" y="1152475"/>
            <a:ext cx="8520600" cy="385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Background</a:t>
            </a:r>
            <a:endParaRPr/>
          </a:p>
          <a:p>
            <a:pPr indent="-342900" lvl="0" marL="457200" rtl="0" algn="l">
              <a:spcBef>
                <a:spcPts val="0"/>
              </a:spcBef>
              <a:spcAft>
                <a:spcPts val="0"/>
              </a:spcAft>
              <a:buSzPts val="1800"/>
              <a:buChar char="●"/>
            </a:pPr>
            <a:r>
              <a:rPr lang="en"/>
              <a:t>Classification of SVs</a:t>
            </a:r>
            <a:endParaRPr/>
          </a:p>
          <a:p>
            <a:pPr indent="-342900" lvl="0" marL="457200" rtl="0" algn="l">
              <a:spcBef>
                <a:spcPts val="0"/>
              </a:spcBef>
              <a:spcAft>
                <a:spcPts val="0"/>
              </a:spcAft>
              <a:buSzPts val="1800"/>
              <a:buChar char="●"/>
            </a:pPr>
            <a:r>
              <a:rPr lang="en"/>
              <a:t>Annotation of SV classes</a:t>
            </a:r>
            <a:endParaRPr/>
          </a:p>
          <a:p>
            <a:pPr indent="-342900" lvl="0" marL="457200" rtl="0" algn="l">
              <a:spcBef>
                <a:spcPts val="0"/>
              </a:spcBef>
              <a:spcAft>
                <a:spcPts val="0"/>
              </a:spcAft>
              <a:buSzPts val="1800"/>
              <a:buChar char="●"/>
            </a:pPr>
            <a:r>
              <a:rPr lang="en"/>
              <a:t>Cycles of templated insertions</a:t>
            </a:r>
            <a:endParaRPr/>
          </a:p>
          <a:p>
            <a:pPr indent="-342900" lvl="0" marL="457200" rtl="0" algn="l">
              <a:spcBef>
                <a:spcPts val="0"/>
              </a:spcBef>
              <a:spcAft>
                <a:spcPts val="0"/>
              </a:spcAft>
              <a:buSzPts val="1800"/>
              <a:buChar char="●"/>
            </a:pPr>
            <a:r>
              <a:rPr b="1" lang="en"/>
              <a:t>Local n-jumps and local-distant clusters</a:t>
            </a:r>
            <a:endParaRPr b="1"/>
          </a:p>
          <a:p>
            <a:pPr indent="-342900" lvl="0" marL="457200" rtl="0" algn="l">
              <a:spcBef>
                <a:spcPts val="0"/>
              </a:spcBef>
              <a:spcAft>
                <a:spcPts val="0"/>
              </a:spcAft>
              <a:buSzPts val="1800"/>
              <a:buChar char="●"/>
            </a:pPr>
            <a:r>
              <a:rPr lang="en"/>
              <a:t>Genomic properties of SVs</a:t>
            </a:r>
            <a:endParaRPr/>
          </a:p>
          <a:p>
            <a:pPr indent="-342900" lvl="0" marL="457200" rtl="0" algn="l">
              <a:spcBef>
                <a:spcPts val="0"/>
              </a:spcBef>
              <a:spcAft>
                <a:spcPts val="0"/>
              </a:spcAft>
              <a:buSzPts val="1800"/>
              <a:buChar char="●"/>
            </a:pPr>
            <a:r>
              <a:rPr lang="en"/>
              <a:t>Signatures of SV</a:t>
            </a:r>
            <a:endParaRPr/>
          </a:p>
        </p:txBody>
      </p:sp>
      <p:sp>
        <p:nvSpPr>
          <p:cNvPr id="226" name="Google Shape;226;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Created by 2 local rearrangements</a:t>
            </a:r>
            <a:endParaRPr/>
          </a:p>
        </p:txBody>
      </p:sp>
      <p:sp>
        <p:nvSpPr>
          <p:cNvPr id="232" name="Google Shape;232;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33" name="Google Shape;233;p37"/>
          <p:cNvPicPr preferRelativeResize="0"/>
          <p:nvPr/>
        </p:nvPicPr>
        <p:blipFill>
          <a:blip r:embed="rId3">
            <a:alphaModFix/>
          </a:blip>
          <a:stretch>
            <a:fillRect/>
          </a:stretch>
        </p:blipFill>
        <p:spPr>
          <a:xfrm>
            <a:off x="935263" y="1105300"/>
            <a:ext cx="7273467" cy="3510750"/>
          </a:xfrm>
          <a:prstGeom prst="rect">
            <a:avLst/>
          </a:prstGeom>
          <a:noFill/>
          <a:ln>
            <a:noFill/>
          </a:ln>
        </p:spPr>
      </p:pic>
      <p:sp>
        <p:nvSpPr>
          <p:cNvPr id="234" name="Google Shape;234;p37"/>
          <p:cNvSpPr txBox="1"/>
          <p:nvPr/>
        </p:nvSpPr>
        <p:spPr>
          <a:xfrm>
            <a:off x="4028525" y="4749900"/>
            <a:ext cx="800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Fig. 4</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Created by 3 to 4 local rearrangements </a:t>
            </a:r>
            <a:endParaRPr/>
          </a:p>
        </p:txBody>
      </p:sp>
      <p:sp>
        <p:nvSpPr>
          <p:cNvPr id="240" name="Google Shape;240;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1" name="Google Shape;241;p38"/>
          <p:cNvPicPr preferRelativeResize="0"/>
          <p:nvPr/>
        </p:nvPicPr>
        <p:blipFill>
          <a:blip r:embed="rId3">
            <a:alphaModFix/>
          </a:blip>
          <a:stretch>
            <a:fillRect/>
          </a:stretch>
        </p:blipFill>
        <p:spPr>
          <a:xfrm>
            <a:off x="782750" y="1152475"/>
            <a:ext cx="7578511" cy="3416400"/>
          </a:xfrm>
          <a:prstGeom prst="rect">
            <a:avLst/>
          </a:prstGeom>
          <a:noFill/>
          <a:ln>
            <a:noFill/>
          </a:ln>
        </p:spPr>
      </p:pic>
      <p:sp>
        <p:nvSpPr>
          <p:cNvPr id="242" name="Google Shape;242;p38"/>
          <p:cNvSpPr txBox="1"/>
          <p:nvPr/>
        </p:nvSpPr>
        <p:spPr>
          <a:xfrm>
            <a:off x="4028525" y="4749900"/>
            <a:ext cx="800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Fig. 4</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Created by 1 local rearrangement and 1 rearrangement that reaches elsewhere in genome</a:t>
            </a:r>
            <a:endParaRPr/>
          </a:p>
        </p:txBody>
      </p:sp>
      <p:sp>
        <p:nvSpPr>
          <p:cNvPr id="248" name="Google Shape;248;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9" name="Google Shape;249;p39"/>
          <p:cNvPicPr preferRelativeResize="0"/>
          <p:nvPr/>
        </p:nvPicPr>
        <p:blipFill>
          <a:blip r:embed="rId3">
            <a:alphaModFix/>
          </a:blip>
          <a:stretch>
            <a:fillRect/>
          </a:stretch>
        </p:blipFill>
        <p:spPr>
          <a:xfrm>
            <a:off x="703188" y="1436300"/>
            <a:ext cx="7737624" cy="3510750"/>
          </a:xfrm>
          <a:prstGeom prst="rect">
            <a:avLst/>
          </a:prstGeom>
          <a:noFill/>
          <a:ln>
            <a:noFill/>
          </a:ln>
        </p:spPr>
      </p:pic>
      <p:sp>
        <p:nvSpPr>
          <p:cNvPr id="250" name="Google Shape;250;p39"/>
          <p:cNvSpPr txBox="1"/>
          <p:nvPr/>
        </p:nvSpPr>
        <p:spPr>
          <a:xfrm>
            <a:off x="4028525" y="4749900"/>
            <a:ext cx="800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Fig. 4</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256" name="Google Shape;256;p40"/>
          <p:cNvSpPr txBox="1"/>
          <p:nvPr>
            <p:ph idx="1" type="body"/>
          </p:nvPr>
        </p:nvSpPr>
        <p:spPr>
          <a:xfrm>
            <a:off x="311700" y="1152475"/>
            <a:ext cx="8520600" cy="385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Background</a:t>
            </a:r>
            <a:endParaRPr/>
          </a:p>
          <a:p>
            <a:pPr indent="-342900" lvl="0" marL="457200" rtl="0" algn="l">
              <a:spcBef>
                <a:spcPts val="0"/>
              </a:spcBef>
              <a:spcAft>
                <a:spcPts val="0"/>
              </a:spcAft>
              <a:buSzPts val="1800"/>
              <a:buChar char="●"/>
            </a:pPr>
            <a:r>
              <a:rPr lang="en"/>
              <a:t>Classification of SVs</a:t>
            </a:r>
            <a:endParaRPr/>
          </a:p>
          <a:p>
            <a:pPr indent="-342900" lvl="0" marL="457200" rtl="0" algn="l">
              <a:spcBef>
                <a:spcPts val="0"/>
              </a:spcBef>
              <a:spcAft>
                <a:spcPts val="0"/>
              </a:spcAft>
              <a:buSzPts val="1800"/>
              <a:buChar char="●"/>
            </a:pPr>
            <a:r>
              <a:rPr lang="en"/>
              <a:t>Annotation of SV classes</a:t>
            </a:r>
            <a:endParaRPr/>
          </a:p>
          <a:p>
            <a:pPr indent="-342900" lvl="0" marL="457200" rtl="0" algn="l">
              <a:spcBef>
                <a:spcPts val="0"/>
              </a:spcBef>
              <a:spcAft>
                <a:spcPts val="0"/>
              </a:spcAft>
              <a:buSzPts val="1800"/>
              <a:buChar char="●"/>
            </a:pPr>
            <a:r>
              <a:rPr lang="en"/>
              <a:t>Cycles of templated insertions</a:t>
            </a:r>
            <a:endParaRPr/>
          </a:p>
          <a:p>
            <a:pPr indent="-342900" lvl="0" marL="457200" rtl="0" algn="l">
              <a:spcBef>
                <a:spcPts val="0"/>
              </a:spcBef>
              <a:spcAft>
                <a:spcPts val="0"/>
              </a:spcAft>
              <a:buSzPts val="1800"/>
              <a:buChar char="●"/>
            </a:pPr>
            <a:r>
              <a:rPr lang="en"/>
              <a:t>Local n-jumps and local-distant clusters</a:t>
            </a:r>
            <a:endParaRPr/>
          </a:p>
          <a:p>
            <a:pPr indent="-342900" lvl="0" marL="457200" rtl="0" algn="l">
              <a:spcBef>
                <a:spcPts val="0"/>
              </a:spcBef>
              <a:spcAft>
                <a:spcPts val="0"/>
              </a:spcAft>
              <a:buSzPts val="1800"/>
              <a:buChar char="●"/>
            </a:pPr>
            <a:r>
              <a:rPr b="1" lang="en"/>
              <a:t>Genomic properties of SVs</a:t>
            </a:r>
            <a:endParaRPr b="1"/>
          </a:p>
          <a:p>
            <a:pPr indent="-342900" lvl="0" marL="457200" rtl="0" algn="l">
              <a:spcBef>
                <a:spcPts val="0"/>
              </a:spcBef>
              <a:spcAft>
                <a:spcPts val="0"/>
              </a:spcAft>
              <a:buSzPts val="1800"/>
              <a:buChar char="●"/>
            </a:pPr>
            <a:r>
              <a:rPr lang="en"/>
              <a:t>Signatures of SV</a:t>
            </a:r>
            <a:endParaRPr/>
          </a:p>
        </p:txBody>
      </p:sp>
      <p:sp>
        <p:nvSpPr>
          <p:cNvPr id="257" name="Google Shape;257;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Genomic properties of SVs</a:t>
            </a:r>
            <a:endParaRPr/>
          </a:p>
        </p:txBody>
      </p:sp>
      <p:sp>
        <p:nvSpPr>
          <p:cNvPr id="263" name="Google Shape;263;p41"/>
          <p:cNvSpPr txBox="1"/>
          <p:nvPr>
            <p:ph idx="1" type="body"/>
          </p:nvPr>
        </p:nvSpPr>
        <p:spPr>
          <a:xfrm>
            <a:off x="486125" y="1152475"/>
            <a:ext cx="8346300" cy="792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Size of the tandem duplications and deletions often followed complex, </a:t>
            </a:r>
            <a:r>
              <a:rPr b="1" lang="en"/>
              <a:t>multimodal distributions</a:t>
            </a:r>
            <a:r>
              <a:rPr lang="en"/>
              <a:t> across tumor types</a:t>
            </a:r>
            <a:endParaRPr/>
          </a:p>
        </p:txBody>
      </p:sp>
      <p:sp>
        <p:nvSpPr>
          <p:cNvPr id="264" name="Google Shape;264;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5" name="Google Shape;265;p41"/>
          <p:cNvPicPr preferRelativeResize="0"/>
          <p:nvPr/>
        </p:nvPicPr>
        <p:blipFill>
          <a:blip r:embed="rId3">
            <a:alphaModFix/>
          </a:blip>
          <a:stretch>
            <a:fillRect/>
          </a:stretch>
        </p:blipFill>
        <p:spPr>
          <a:xfrm>
            <a:off x="486125" y="2079225"/>
            <a:ext cx="4016090" cy="2820825"/>
          </a:xfrm>
          <a:prstGeom prst="rect">
            <a:avLst/>
          </a:prstGeom>
          <a:noFill/>
          <a:ln>
            <a:noFill/>
          </a:ln>
        </p:spPr>
      </p:pic>
      <p:pic>
        <p:nvPicPr>
          <p:cNvPr id="266" name="Google Shape;266;p41"/>
          <p:cNvPicPr preferRelativeResize="0"/>
          <p:nvPr/>
        </p:nvPicPr>
        <p:blipFill>
          <a:blip r:embed="rId4">
            <a:alphaModFix/>
          </a:blip>
          <a:stretch>
            <a:fillRect/>
          </a:stretch>
        </p:blipFill>
        <p:spPr>
          <a:xfrm>
            <a:off x="4572000" y="2256875"/>
            <a:ext cx="4130625" cy="2465522"/>
          </a:xfrm>
          <a:prstGeom prst="rect">
            <a:avLst/>
          </a:prstGeom>
          <a:noFill/>
          <a:ln>
            <a:noFill/>
          </a:ln>
        </p:spPr>
      </p:pic>
      <p:sp>
        <p:nvSpPr>
          <p:cNvPr id="267" name="Google Shape;267;p41"/>
          <p:cNvSpPr txBox="1"/>
          <p:nvPr/>
        </p:nvSpPr>
        <p:spPr>
          <a:xfrm>
            <a:off x="2177375" y="4749900"/>
            <a:ext cx="800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Fig. 5</a:t>
            </a:r>
            <a:endParaRPr/>
          </a:p>
        </p:txBody>
      </p:sp>
      <p:sp>
        <p:nvSpPr>
          <p:cNvPr id="268" name="Google Shape;268;p41"/>
          <p:cNvSpPr txBox="1"/>
          <p:nvPr/>
        </p:nvSpPr>
        <p:spPr>
          <a:xfrm>
            <a:off x="6087148" y="4749900"/>
            <a:ext cx="1727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Extended </a:t>
            </a:r>
            <a:r>
              <a:rPr lang="en"/>
              <a:t>Fig. 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68" name="Google Shape;68;p15"/>
          <p:cNvSpPr txBox="1"/>
          <p:nvPr>
            <p:ph idx="1" type="body"/>
          </p:nvPr>
        </p:nvSpPr>
        <p:spPr>
          <a:xfrm>
            <a:off x="311700" y="1152475"/>
            <a:ext cx="8520600" cy="385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Background</a:t>
            </a:r>
            <a:endParaRPr/>
          </a:p>
          <a:p>
            <a:pPr indent="-342900" lvl="0" marL="457200" rtl="0" algn="l">
              <a:spcBef>
                <a:spcPts val="0"/>
              </a:spcBef>
              <a:spcAft>
                <a:spcPts val="0"/>
              </a:spcAft>
              <a:buSzPts val="1800"/>
              <a:buChar char="●"/>
            </a:pPr>
            <a:r>
              <a:rPr lang="en"/>
              <a:t>Classification of SVs</a:t>
            </a:r>
            <a:endParaRPr/>
          </a:p>
          <a:p>
            <a:pPr indent="-342900" lvl="0" marL="457200" rtl="0" algn="l">
              <a:spcBef>
                <a:spcPts val="0"/>
              </a:spcBef>
              <a:spcAft>
                <a:spcPts val="0"/>
              </a:spcAft>
              <a:buSzPts val="1800"/>
              <a:buChar char="●"/>
            </a:pPr>
            <a:r>
              <a:rPr lang="en"/>
              <a:t>Annotation of SV classes</a:t>
            </a:r>
            <a:endParaRPr/>
          </a:p>
          <a:p>
            <a:pPr indent="-342900" lvl="0" marL="457200" rtl="0" algn="l">
              <a:spcBef>
                <a:spcPts val="0"/>
              </a:spcBef>
              <a:spcAft>
                <a:spcPts val="0"/>
              </a:spcAft>
              <a:buSzPts val="1800"/>
              <a:buChar char="●"/>
            </a:pPr>
            <a:r>
              <a:rPr lang="en"/>
              <a:t>Cycles of templated insertions</a:t>
            </a:r>
            <a:endParaRPr/>
          </a:p>
          <a:p>
            <a:pPr indent="-342900" lvl="0" marL="457200" rtl="0" algn="l">
              <a:spcBef>
                <a:spcPts val="0"/>
              </a:spcBef>
              <a:spcAft>
                <a:spcPts val="0"/>
              </a:spcAft>
              <a:buSzPts val="1800"/>
              <a:buChar char="●"/>
            </a:pPr>
            <a:r>
              <a:rPr lang="en"/>
              <a:t>Local n-jumps and local-distant clusters</a:t>
            </a:r>
            <a:endParaRPr/>
          </a:p>
          <a:p>
            <a:pPr indent="-342900" lvl="0" marL="457200" rtl="0" algn="l">
              <a:spcBef>
                <a:spcPts val="0"/>
              </a:spcBef>
              <a:spcAft>
                <a:spcPts val="0"/>
              </a:spcAft>
              <a:buSzPts val="1800"/>
              <a:buChar char="●"/>
            </a:pPr>
            <a:r>
              <a:rPr lang="en"/>
              <a:t>Genomic properties of SVs</a:t>
            </a:r>
            <a:endParaRPr/>
          </a:p>
          <a:p>
            <a:pPr indent="-342900" lvl="0" marL="457200" rtl="0" algn="l">
              <a:spcBef>
                <a:spcPts val="0"/>
              </a:spcBef>
              <a:spcAft>
                <a:spcPts val="0"/>
              </a:spcAft>
              <a:buSzPts val="1800"/>
              <a:buChar char="●"/>
            </a:pPr>
            <a:r>
              <a:rPr lang="en"/>
              <a:t>Signatures of SV</a:t>
            </a:r>
            <a:endParaRPr/>
          </a:p>
        </p:txBody>
      </p:sp>
      <p:sp>
        <p:nvSpPr>
          <p:cNvPr id="69" name="Google Shape;69;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42"/>
          <p:cNvSpPr txBox="1"/>
          <p:nvPr>
            <p:ph idx="1" type="body"/>
          </p:nvPr>
        </p:nvSpPr>
        <p:spPr>
          <a:xfrm>
            <a:off x="231975" y="5720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Individual patients tend to have a simpler, </a:t>
            </a:r>
            <a:r>
              <a:rPr b="1" lang="en"/>
              <a:t>unimodal distribution</a:t>
            </a:r>
            <a:r>
              <a:rPr lang="en"/>
              <a:t> of deletions or tandem duplications</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
              <a:t>This implies that the complexity seen in a given tumor type results from combining samples with different profiles</a:t>
            </a:r>
            <a:endParaRPr/>
          </a:p>
        </p:txBody>
      </p:sp>
      <p:sp>
        <p:nvSpPr>
          <p:cNvPr id="274" name="Google Shape;274;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5" name="Google Shape;275;p42"/>
          <p:cNvPicPr preferRelativeResize="0"/>
          <p:nvPr/>
        </p:nvPicPr>
        <p:blipFill>
          <a:blip r:embed="rId3">
            <a:alphaModFix/>
          </a:blip>
          <a:stretch>
            <a:fillRect/>
          </a:stretch>
        </p:blipFill>
        <p:spPr>
          <a:xfrm>
            <a:off x="4317000" y="0"/>
            <a:ext cx="4827000" cy="3713724"/>
          </a:xfrm>
          <a:prstGeom prst="rect">
            <a:avLst/>
          </a:prstGeom>
          <a:noFill/>
          <a:ln>
            <a:noFill/>
          </a:ln>
        </p:spPr>
      </p:pic>
      <p:sp>
        <p:nvSpPr>
          <p:cNvPr id="276" name="Google Shape;276;p42"/>
          <p:cNvSpPr txBox="1"/>
          <p:nvPr/>
        </p:nvSpPr>
        <p:spPr>
          <a:xfrm>
            <a:off x="6135248" y="4269625"/>
            <a:ext cx="1727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Extended Fig. 6</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3"/>
          <p:cNvSpPr txBox="1"/>
          <p:nvPr>
            <p:ph idx="1" type="body"/>
          </p:nvPr>
        </p:nvSpPr>
        <p:spPr>
          <a:xfrm>
            <a:off x="144575" y="456925"/>
            <a:ext cx="4427400" cy="33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Replication timing</a:t>
            </a:r>
            <a:endParaRPr/>
          </a:p>
          <a:p>
            <a:pPr indent="0" lvl="0" marL="0" rtl="0" algn="l">
              <a:spcBef>
                <a:spcPts val="1600"/>
              </a:spcBef>
              <a:spcAft>
                <a:spcPts val="0"/>
              </a:spcAft>
              <a:buNone/>
            </a:pPr>
            <a:r>
              <a:rPr lang="en"/>
              <a:t>has the strongest association with the occurrence of SVs</a:t>
            </a:r>
            <a:endParaRPr/>
          </a:p>
          <a:p>
            <a:pPr indent="-342900" lvl="0" marL="457200" rtl="0" algn="l">
              <a:spcBef>
                <a:spcPts val="1600"/>
              </a:spcBef>
              <a:spcAft>
                <a:spcPts val="0"/>
              </a:spcAft>
              <a:buSzPts val="1800"/>
              <a:buChar char="●"/>
            </a:pPr>
            <a:r>
              <a:rPr lang="en"/>
              <a:t>Deletions occur in </a:t>
            </a:r>
            <a:r>
              <a:rPr b="1" lang="en"/>
              <a:t>late</a:t>
            </a:r>
            <a:r>
              <a:rPr lang="en"/>
              <a:t>-replicating regions</a:t>
            </a:r>
            <a:endParaRPr/>
          </a:p>
          <a:p>
            <a:pPr indent="-342900" lvl="0" marL="457200" rtl="0" algn="l">
              <a:spcBef>
                <a:spcPts val="0"/>
              </a:spcBef>
              <a:spcAft>
                <a:spcPts val="0"/>
              </a:spcAft>
              <a:buSzPts val="1800"/>
              <a:buChar char="●"/>
            </a:pPr>
            <a:r>
              <a:rPr lang="en"/>
              <a:t>Tandem duplications and unbalanced translocations occur in </a:t>
            </a:r>
            <a:r>
              <a:rPr b="1" lang="en"/>
              <a:t>early</a:t>
            </a:r>
            <a:r>
              <a:rPr lang="en"/>
              <a:t>-replication regions</a:t>
            </a:r>
            <a:endParaRPr/>
          </a:p>
        </p:txBody>
      </p:sp>
      <p:sp>
        <p:nvSpPr>
          <p:cNvPr id="282" name="Google Shape;282;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83" name="Google Shape;283;p43"/>
          <p:cNvPicPr preferRelativeResize="0"/>
          <p:nvPr/>
        </p:nvPicPr>
        <p:blipFill>
          <a:blip r:embed="rId3">
            <a:alphaModFix/>
          </a:blip>
          <a:stretch>
            <a:fillRect/>
          </a:stretch>
        </p:blipFill>
        <p:spPr>
          <a:xfrm>
            <a:off x="4083450" y="0"/>
            <a:ext cx="5060549" cy="3769424"/>
          </a:xfrm>
          <a:prstGeom prst="rect">
            <a:avLst/>
          </a:prstGeom>
          <a:noFill/>
          <a:ln>
            <a:noFill/>
          </a:ln>
        </p:spPr>
      </p:pic>
      <p:sp>
        <p:nvSpPr>
          <p:cNvPr id="284" name="Google Shape;284;p43"/>
          <p:cNvSpPr txBox="1"/>
          <p:nvPr/>
        </p:nvSpPr>
        <p:spPr>
          <a:xfrm>
            <a:off x="6545899" y="4269625"/>
            <a:ext cx="692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Fig. 5</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44"/>
          <p:cNvSpPr txBox="1"/>
          <p:nvPr>
            <p:ph idx="1" type="body"/>
          </p:nvPr>
        </p:nvSpPr>
        <p:spPr>
          <a:xfrm>
            <a:off x="311700" y="491100"/>
            <a:ext cx="8520600" cy="41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Individual patients with high number of deletions or tandem duplications had notable </a:t>
            </a:r>
            <a:r>
              <a:rPr lang="en"/>
              <a:t>heterogeneity</a:t>
            </a:r>
            <a:r>
              <a:rPr lang="en"/>
              <a:t> in the distribution of these SVs according to the replication timing:</a:t>
            </a:r>
            <a:endParaRPr/>
          </a:p>
          <a:p>
            <a:pPr indent="0" lvl="0" marL="0" rtl="0" algn="l">
              <a:spcBef>
                <a:spcPts val="1600"/>
              </a:spcBef>
              <a:spcAft>
                <a:spcPts val="0"/>
              </a:spcAft>
              <a:buNone/>
            </a:pPr>
            <a:r>
              <a:rPr lang="en"/>
              <a:t>For example:</a:t>
            </a:r>
            <a:endParaRPr/>
          </a:p>
          <a:p>
            <a:pPr indent="-342900" lvl="0" marL="457200" rtl="0" algn="l">
              <a:spcBef>
                <a:spcPts val="1600"/>
              </a:spcBef>
              <a:spcAft>
                <a:spcPts val="0"/>
              </a:spcAft>
              <a:buSzPts val="1800"/>
              <a:buChar char="●"/>
            </a:pPr>
            <a:r>
              <a:rPr lang="en"/>
              <a:t>Some had events that occurred predominantly in late-replicating regions</a:t>
            </a:r>
            <a:endParaRPr/>
          </a:p>
          <a:p>
            <a:pPr indent="-342900" lvl="0" marL="457200" rtl="0" algn="l">
              <a:spcBef>
                <a:spcPts val="0"/>
              </a:spcBef>
              <a:spcAft>
                <a:spcPts val="0"/>
              </a:spcAft>
              <a:buSzPts val="1800"/>
              <a:buChar char="●"/>
            </a:pPr>
            <a:r>
              <a:rPr lang="en"/>
              <a:t>Some with events that occurred exclusively in early-replicating regions</a:t>
            </a:r>
            <a:endParaRPr/>
          </a:p>
          <a:p>
            <a:pPr indent="-342900" lvl="0" marL="457200" rtl="0" algn="l">
              <a:spcBef>
                <a:spcPts val="0"/>
              </a:spcBef>
              <a:spcAft>
                <a:spcPts val="0"/>
              </a:spcAft>
              <a:buSzPts val="1800"/>
              <a:buChar char="●"/>
            </a:pPr>
            <a:r>
              <a:rPr lang="en"/>
              <a:t>Others were distributed more evenly</a:t>
            </a:r>
            <a:endParaRPr/>
          </a:p>
        </p:txBody>
      </p:sp>
      <p:sp>
        <p:nvSpPr>
          <p:cNvPr id="290" name="Google Shape;290;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296" name="Google Shape;296;p45"/>
          <p:cNvSpPr txBox="1"/>
          <p:nvPr>
            <p:ph idx="1" type="body"/>
          </p:nvPr>
        </p:nvSpPr>
        <p:spPr>
          <a:xfrm>
            <a:off x="311700" y="1152475"/>
            <a:ext cx="8520600" cy="385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Background</a:t>
            </a:r>
            <a:endParaRPr/>
          </a:p>
          <a:p>
            <a:pPr indent="-342900" lvl="0" marL="457200" rtl="0" algn="l">
              <a:spcBef>
                <a:spcPts val="0"/>
              </a:spcBef>
              <a:spcAft>
                <a:spcPts val="0"/>
              </a:spcAft>
              <a:buSzPts val="1800"/>
              <a:buChar char="●"/>
            </a:pPr>
            <a:r>
              <a:rPr lang="en"/>
              <a:t>Classification of SVs</a:t>
            </a:r>
            <a:endParaRPr/>
          </a:p>
          <a:p>
            <a:pPr indent="-342900" lvl="0" marL="457200" rtl="0" algn="l">
              <a:spcBef>
                <a:spcPts val="0"/>
              </a:spcBef>
              <a:spcAft>
                <a:spcPts val="0"/>
              </a:spcAft>
              <a:buSzPts val="1800"/>
              <a:buChar char="●"/>
            </a:pPr>
            <a:r>
              <a:rPr lang="en"/>
              <a:t>Annotation of SV classes</a:t>
            </a:r>
            <a:endParaRPr/>
          </a:p>
          <a:p>
            <a:pPr indent="-342900" lvl="0" marL="457200" rtl="0" algn="l">
              <a:spcBef>
                <a:spcPts val="0"/>
              </a:spcBef>
              <a:spcAft>
                <a:spcPts val="0"/>
              </a:spcAft>
              <a:buSzPts val="1800"/>
              <a:buChar char="●"/>
            </a:pPr>
            <a:r>
              <a:rPr lang="en"/>
              <a:t>Cycles of templated insertions</a:t>
            </a:r>
            <a:endParaRPr/>
          </a:p>
          <a:p>
            <a:pPr indent="-342900" lvl="0" marL="457200" rtl="0" algn="l">
              <a:spcBef>
                <a:spcPts val="0"/>
              </a:spcBef>
              <a:spcAft>
                <a:spcPts val="0"/>
              </a:spcAft>
              <a:buSzPts val="1800"/>
              <a:buChar char="●"/>
            </a:pPr>
            <a:r>
              <a:rPr lang="en"/>
              <a:t>Local n-jumps and local-distant clusters</a:t>
            </a:r>
            <a:endParaRPr/>
          </a:p>
          <a:p>
            <a:pPr indent="-342900" lvl="0" marL="457200" rtl="0" algn="l">
              <a:spcBef>
                <a:spcPts val="0"/>
              </a:spcBef>
              <a:spcAft>
                <a:spcPts val="0"/>
              </a:spcAft>
              <a:buSzPts val="1800"/>
              <a:buChar char="●"/>
            </a:pPr>
            <a:r>
              <a:rPr lang="en"/>
              <a:t>Genomic properties of SVs</a:t>
            </a:r>
            <a:endParaRPr/>
          </a:p>
          <a:p>
            <a:pPr indent="-342900" lvl="0" marL="457200" rtl="0" algn="l">
              <a:spcBef>
                <a:spcPts val="0"/>
              </a:spcBef>
              <a:spcAft>
                <a:spcPts val="0"/>
              </a:spcAft>
              <a:buSzPts val="1800"/>
              <a:buChar char="●"/>
            </a:pPr>
            <a:r>
              <a:rPr b="1" lang="en"/>
              <a:t>Signatures of SV</a:t>
            </a:r>
            <a:endParaRPr/>
          </a:p>
        </p:txBody>
      </p:sp>
      <p:sp>
        <p:nvSpPr>
          <p:cNvPr id="297" name="Google Shape;297;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Signatures of SV</a:t>
            </a:r>
            <a:endParaRPr/>
          </a:p>
        </p:txBody>
      </p:sp>
      <p:sp>
        <p:nvSpPr>
          <p:cNvPr id="303" name="Google Shape;303;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differences across patients in the </a:t>
            </a:r>
            <a:r>
              <a:rPr b="1" lang="en"/>
              <a:t>size distribution</a:t>
            </a:r>
            <a:r>
              <a:rPr lang="en"/>
              <a:t> of tandem duplication and deletion, together with the widely varying frequency and patterns of SV across tumor types and genome topology suggest that correlations across individual classes of SVs could similarity be learnt.</a:t>
            </a:r>
            <a:endParaRPr/>
          </a:p>
        </p:txBody>
      </p:sp>
      <p:sp>
        <p:nvSpPr>
          <p:cNvPr id="304" name="Google Shape;304;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Signatures of SV</a:t>
            </a:r>
            <a:endParaRPr/>
          </a:p>
        </p:txBody>
      </p:sp>
      <p:sp>
        <p:nvSpPr>
          <p:cNvPr id="310" name="Google Shape;310;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set of SVs of each patient was divided into mutually exclusive categories:</a:t>
            </a:r>
            <a:endParaRPr/>
          </a:p>
          <a:p>
            <a:pPr indent="-342900" lvl="0" marL="457200" rtl="0" algn="l">
              <a:spcBef>
                <a:spcPts val="1600"/>
              </a:spcBef>
              <a:spcAft>
                <a:spcPts val="0"/>
              </a:spcAft>
              <a:buSzPts val="1800"/>
              <a:buChar char="●"/>
            </a:pPr>
            <a:r>
              <a:rPr lang="en"/>
              <a:t>Most frequent classes of SV (deletion and tandem duplication) were split into 11 categories according to </a:t>
            </a:r>
            <a:r>
              <a:rPr b="1" lang="en"/>
              <a:t>size</a:t>
            </a:r>
            <a:r>
              <a:rPr lang="en"/>
              <a:t>, </a:t>
            </a:r>
            <a:r>
              <a:rPr b="1" lang="en"/>
              <a:t>replication timing</a:t>
            </a:r>
            <a:r>
              <a:rPr lang="en"/>
              <a:t>, and </a:t>
            </a:r>
            <a:r>
              <a:rPr b="1" lang="en"/>
              <a:t>occurrence at fragile sites</a:t>
            </a:r>
            <a:endParaRPr b="1"/>
          </a:p>
          <a:p>
            <a:pPr indent="-342900" lvl="0" marL="457200" rtl="0" algn="l">
              <a:spcBef>
                <a:spcPts val="0"/>
              </a:spcBef>
              <a:spcAft>
                <a:spcPts val="0"/>
              </a:spcAft>
              <a:buSzPts val="1800"/>
              <a:buChar char="●"/>
            </a:pPr>
            <a:r>
              <a:rPr lang="en"/>
              <a:t>Other configurations of SVs (c</a:t>
            </a:r>
            <a:r>
              <a:rPr lang="en"/>
              <a:t>ycles, chains and bridges of templated insertions, local n-jumps, and local-distant clusters</a:t>
            </a:r>
            <a:r>
              <a:rPr lang="en"/>
              <a:t>) and copy number changes seen &gt;50 times in the cohort were included as further categories</a:t>
            </a:r>
            <a:endParaRPr/>
          </a:p>
        </p:txBody>
      </p:sp>
      <p:sp>
        <p:nvSpPr>
          <p:cNvPr id="311" name="Google Shape;311;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8"/>
          <p:cNvSpPr txBox="1"/>
          <p:nvPr>
            <p:ph type="title"/>
          </p:nvPr>
        </p:nvSpPr>
        <p:spPr>
          <a:xfrm>
            <a:off x="311700" y="445025"/>
            <a:ext cx="426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SV signatures in human cancers</a:t>
            </a:r>
            <a:endParaRPr/>
          </a:p>
        </p:txBody>
      </p:sp>
      <p:sp>
        <p:nvSpPr>
          <p:cNvPr id="317" name="Google Shape;317;p48"/>
          <p:cNvSpPr txBox="1"/>
          <p:nvPr>
            <p:ph idx="1" type="body"/>
          </p:nvPr>
        </p:nvSpPr>
        <p:spPr>
          <a:xfrm>
            <a:off x="0" y="164042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12</a:t>
            </a:r>
            <a:r>
              <a:rPr lang="en"/>
              <a:t> most distinctive SV signature extracted by the </a:t>
            </a:r>
            <a:r>
              <a:rPr b="1" lang="en"/>
              <a:t>Bayesian hierarchical Dirichlet process algorithm</a:t>
            </a:r>
            <a:endParaRPr b="1"/>
          </a:p>
          <a:p>
            <a:pPr indent="-342900" lvl="0" marL="457200" rtl="0" algn="l">
              <a:spcBef>
                <a:spcPts val="0"/>
              </a:spcBef>
              <a:spcAft>
                <a:spcPts val="0"/>
              </a:spcAft>
              <a:buSzPts val="1800"/>
              <a:buChar char="●"/>
            </a:pPr>
            <a:r>
              <a:rPr lang="en"/>
              <a:t>Run on a sample size of 2,559 genomes containing SVs</a:t>
            </a:r>
            <a:endParaRPr/>
          </a:p>
        </p:txBody>
      </p:sp>
      <p:sp>
        <p:nvSpPr>
          <p:cNvPr id="318" name="Google Shape;318;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19" name="Google Shape;319;p48"/>
          <p:cNvPicPr preferRelativeResize="0"/>
          <p:nvPr/>
        </p:nvPicPr>
        <p:blipFill>
          <a:blip r:embed="rId3">
            <a:alphaModFix/>
          </a:blip>
          <a:stretch>
            <a:fillRect/>
          </a:stretch>
        </p:blipFill>
        <p:spPr>
          <a:xfrm>
            <a:off x="4260300" y="0"/>
            <a:ext cx="4883699" cy="4540281"/>
          </a:xfrm>
          <a:prstGeom prst="rect">
            <a:avLst/>
          </a:prstGeom>
          <a:noFill/>
          <a:ln>
            <a:noFill/>
          </a:ln>
        </p:spPr>
      </p:pic>
      <p:sp>
        <p:nvSpPr>
          <p:cNvPr id="320" name="Google Shape;320;p48"/>
          <p:cNvSpPr txBox="1"/>
          <p:nvPr/>
        </p:nvSpPr>
        <p:spPr>
          <a:xfrm>
            <a:off x="6545899" y="4663225"/>
            <a:ext cx="692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Fig. 6</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49"/>
          <p:cNvSpPr txBox="1"/>
          <p:nvPr>
            <p:ph idx="1" type="body"/>
          </p:nvPr>
        </p:nvSpPr>
        <p:spPr>
          <a:xfrm>
            <a:off x="0" y="863550"/>
            <a:ext cx="4446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SV signatures showed that the activities varied</a:t>
            </a:r>
            <a:r>
              <a:rPr b="1" lang="en"/>
              <a:t> across the tumor types</a:t>
            </a:r>
            <a:r>
              <a:rPr lang="en"/>
              <a:t> and </a:t>
            </a:r>
            <a:r>
              <a:rPr b="1" lang="en"/>
              <a:t>among patients within a given tumor type</a:t>
            </a:r>
            <a:endParaRPr b="1"/>
          </a:p>
        </p:txBody>
      </p:sp>
      <p:sp>
        <p:nvSpPr>
          <p:cNvPr id="326" name="Google Shape;326;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27" name="Google Shape;327;p49"/>
          <p:cNvPicPr preferRelativeResize="0"/>
          <p:nvPr/>
        </p:nvPicPr>
        <p:blipFill>
          <a:blip r:embed="rId3">
            <a:alphaModFix/>
          </a:blip>
          <a:stretch>
            <a:fillRect/>
          </a:stretch>
        </p:blipFill>
        <p:spPr>
          <a:xfrm>
            <a:off x="4697850" y="0"/>
            <a:ext cx="4446149"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75" name="Google Shape;75;p16"/>
          <p:cNvSpPr txBox="1"/>
          <p:nvPr>
            <p:ph idx="1" type="body"/>
          </p:nvPr>
        </p:nvSpPr>
        <p:spPr>
          <a:xfrm>
            <a:off x="311700" y="1152475"/>
            <a:ext cx="8520600" cy="385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Background</a:t>
            </a:r>
            <a:endParaRPr b="1"/>
          </a:p>
          <a:p>
            <a:pPr indent="-342900" lvl="0" marL="457200" rtl="0" algn="l">
              <a:spcBef>
                <a:spcPts val="0"/>
              </a:spcBef>
              <a:spcAft>
                <a:spcPts val="0"/>
              </a:spcAft>
              <a:buSzPts val="1800"/>
              <a:buChar char="●"/>
            </a:pPr>
            <a:r>
              <a:rPr lang="en"/>
              <a:t>Classification of SVs</a:t>
            </a:r>
            <a:endParaRPr/>
          </a:p>
          <a:p>
            <a:pPr indent="-342900" lvl="0" marL="457200" rtl="0" algn="l">
              <a:spcBef>
                <a:spcPts val="0"/>
              </a:spcBef>
              <a:spcAft>
                <a:spcPts val="0"/>
              </a:spcAft>
              <a:buSzPts val="1800"/>
              <a:buChar char="●"/>
            </a:pPr>
            <a:r>
              <a:rPr lang="en"/>
              <a:t>Annotation of SV classes</a:t>
            </a:r>
            <a:endParaRPr/>
          </a:p>
          <a:p>
            <a:pPr indent="-342900" lvl="0" marL="457200" rtl="0" algn="l">
              <a:spcBef>
                <a:spcPts val="0"/>
              </a:spcBef>
              <a:spcAft>
                <a:spcPts val="0"/>
              </a:spcAft>
              <a:buSzPts val="1800"/>
              <a:buChar char="●"/>
            </a:pPr>
            <a:r>
              <a:rPr lang="en"/>
              <a:t>Cycles of templated insertions</a:t>
            </a:r>
            <a:endParaRPr/>
          </a:p>
          <a:p>
            <a:pPr indent="-342900" lvl="0" marL="457200" rtl="0" algn="l">
              <a:spcBef>
                <a:spcPts val="0"/>
              </a:spcBef>
              <a:spcAft>
                <a:spcPts val="0"/>
              </a:spcAft>
              <a:buSzPts val="1800"/>
              <a:buChar char="●"/>
            </a:pPr>
            <a:r>
              <a:rPr lang="en"/>
              <a:t>Local n-jumps and local-distant clusters</a:t>
            </a:r>
            <a:endParaRPr/>
          </a:p>
          <a:p>
            <a:pPr indent="-342900" lvl="0" marL="457200" rtl="0" algn="l">
              <a:spcBef>
                <a:spcPts val="0"/>
              </a:spcBef>
              <a:spcAft>
                <a:spcPts val="0"/>
              </a:spcAft>
              <a:buSzPts val="1800"/>
              <a:buChar char="●"/>
            </a:pPr>
            <a:r>
              <a:rPr lang="en"/>
              <a:t>Genomic properties of SVs</a:t>
            </a:r>
            <a:endParaRPr/>
          </a:p>
          <a:p>
            <a:pPr indent="-342900" lvl="0" marL="457200" rtl="0" algn="l">
              <a:spcBef>
                <a:spcPts val="0"/>
              </a:spcBef>
              <a:spcAft>
                <a:spcPts val="0"/>
              </a:spcAft>
              <a:buSzPts val="1800"/>
              <a:buChar char="●"/>
            </a:pPr>
            <a:r>
              <a:rPr lang="en"/>
              <a:t>Signatures of SV</a:t>
            </a:r>
            <a:endParaRPr/>
          </a:p>
        </p:txBody>
      </p:sp>
      <p:sp>
        <p:nvSpPr>
          <p:cNvPr id="76" name="Google Shape;7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Structural variation (SV)</a:t>
            </a:r>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key driver of cancer development</a:t>
            </a:r>
            <a:endParaRPr/>
          </a:p>
          <a:p>
            <a:pPr indent="0" lvl="0" marL="457200" rtl="0" algn="l">
              <a:lnSpc>
                <a:spcPct val="100000"/>
              </a:lnSpc>
              <a:spcBef>
                <a:spcPts val="1600"/>
              </a:spcBef>
              <a:spcAft>
                <a:spcPts val="0"/>
              </a:spcAft>
              <a:buNone/>
            </a:pPr>
            <a:r>
              <a:t/>
            </a:r>
            <a:endParaRPr/>
          </a:p>
          <a:p>
            <a:pPr indent="-342900" lvl="0" marL="457200" rtl="0" algn="l">
              <a:spcBef>
                <a:spcPts val="1600"/>
              </a:spcBef>
              <a:spcAft>
                <a:spcPts val="0"/>
              </a:spcAft>
              <a:buSzPts val="1800"/>
              <a:buChar char="●"/>
            </a:pPr>
            <a:r>
              <a:rPr lang="en"/>
              <a:t>Genomic rearrangement that acts to amplify, delete, or reorder genomic segments that range in size from kilobases to whole chromosomes</a:t>
            </a:r>
            <a:endParaRPr/>
          </a:p>
          <a:p>
            <a:pPr indent="0" lvl="0" marL="457200" rtl="0" algn="l">
              <a:lnSpc>
                <a:spcPct val="100000"/>
              </a:lnSpc>
              <a:spcBef>
                <a:spcPts val="1600"/>
              </a:spcBef>
              <a:spcAft>
                <a:spcPts val="0"/>
              </a:spcAft>
              <a:buNone/>
            </a:pPr>
            <a:r>
              <a:t/>
            </a:r>
            <a:endParaRPr/>
          </a:p>
          <a:p>
            <a:pPr indent="-342900" lvl="0" marL="457200" rtl="0" algn="l">
              <a:spcBef>
                <a:spcPts val="1600"/>
              </a:spcBef>
              <a:spcAft>
                <a:spcPts val="0"/>
              </a:spcAft>
              <a:buSzPts val="1800"/>
              <a:buChar char="●"/>
            </a:pPr>
            <a:r>
              <a:rPr lang="en"/>
              <a:t>Directs the tumor development through its effects on cancer genes either by</a:t>
            </a:r>
            <a:endParaRPr/>
          </a:p>
          <a:p>
            <a:pPr indent="-317500" lvl="1" marL="914400" rtl="0" algn="l">
              <a:spcBef>
                <a:spcPts val="0"/>
              </a:spcBef>
              <a:spcAft>
                <a:spcPts val="0"/>
              </a:spcAft>
              <a:buSzPts val="1400"/>
              <a:buChar char="○"/>
            </a:pPr>
            <a:r>
              <a:rPr lang="en"/>
              <a:t>Alternating gene copy number</a:t>
            </a:r>
            <a:endParaRPr/>
          </a:p>
          <a:p>
            <a:pPr indent="-317500" lvl="1" marL="914400" rtl="0" algn="l">
              <a:spcBef>
                <a:spcPts val="0"/>
              </a:spcBef>
              <a:spcAft>
                <a:spcPts val="0"/>
              </a:spcAft>
              <a:buSzPts val="1400"/>
              <a:buChar char="○"/>
            </a:pPr>
            <a:r>
              <a:rPr lang="en"/>
              <a:t>Disrupting tumor-suppressor genes</a:t>
            </a:r>
            <a:endParaRPr/>
          </a:p>
          <a:p>
            <a:pPr indent="-317500" lvl="1" marL="914400" rtl="0" algn="l">
              <a:spcBef>
                <a:spcPts val="0"/>
              </a:spcBef>
              <a:spcAft>
                <a:spcPts val="0"/>
              </a:spcAft>
              <a:buSzPts val="1400"/>
              <a:buChar char="○"/>
            </a:pPr>
            <a:r>
              <a:rPr lang="en"/>
              <a:t>Creating fusion genes</a:t>
            </a:r>
            <a:endParaRPr/>
          </a:p>
          <a:p>
            <a:pPr indent="-317500" lvl="1" marL="914400" rtl="0" algn="l">
              <a:spcBef>
                <a:spcPts val="0"/>
              </a:spcBef>
              <a:spcAft>
                <a:spcPts val="0"/>
              </a:spcAft>
              <a:buSzPts val="1400"/>
              <a:buChar char="○"/>
            </a:pPr>
            <a:r>
              <a:rPr lang="en"/>
              <a:t>Juxtaposing the coding sequence of one gene with the regulatory apparatus of another</a:t>
            </a:r>
            <a:endParaRPr/>
          </a:p>
        </p:txBody>
      </p:sp>
      <p:sp>
        <p:nvSpPr>
          <p:cNvPr id="83" name="Google Shape;83;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Structural variant (SV)</a:t>
            </a:r>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Manifests as a ‘</a:t>
            </a:r>
            <a:r>
              <a:rPr b="1" lang="en"/>
              <a:t>junction</a:t>
            </a:r>
            <a:r>
              <a:rPr lang="en"/>
              <a:t>’ between two ‘</a:t>
            </a:r>
            <a:r>
              <a:rPr b="1" lang="en"/>
              <a:t>breakpoints</a:t>
            </a:r>
            <a:r>
              <a:rPr lang="en"/>
              <a:t>’ in the genome</a:t>
            </a:r>
            <a:endParaRPr/>
          </a:p>
          <a:p>
            <a:pPr indent="-317500" lvl="1" marL="914400" rtl="0" algn="l">
              <a:spcBef>
                <a:spcPts val="0"/>
              </a:spcBef>
              <a:spcAft>
                <a:spcPts val="0"/>
              </a:spcAft>
              <a:buSzPts val="1400"/>
              <a:buChar char="○"/>
            </a:pPr>
            <a:r>
              <a:rPr lang="en"/>
              <a:t>Breakpoint: The chromosomal position at which a DNA break is made</a:t>
            </a:r>
            <a:endParaRPr/>
          </a:p>
          <a:p>
            <a:pPr indent="0" lvl="0" marL="457200" rtl="0" algn="l">
              <a:lnSpc>
                <a:spcPct val="100000"/>
              </a:lnSpc>
              <a:spcBef>
                <a:spcPts val="1600"/>
              </a:spcBef>
              <a:spcAft>
                <a:spcPts val="0"/>
              </a:spcAft>
              <a:buNone/>
            </a:pPr>
            <a:r>
              <a:t/>
            </a:r>
            <a:endParaRPr/>
          </a:p>
          <a:p>
            <a:pPr indent="-342900" lvl="0" marL="457200" rtl="0" algn="l">
              <a:spcBef>
                <a:spcPts val="1600"/>
              </a:spcBef>
              <a:spcAft>
                <a:spcPts val="0"/>
              </a:spcAft>
              <a:buSzPts val="1800"/>
              <a:buChar char="●"/>
            </a:pPr>
            <a:r>
              <a:rPr lang="en"/>
              <a:t>A </a:t>
            </a:r>
            <a:r>
              <a:rPr b="1" lang="en"/>
              <a:t>change in copy number </a:t>
            </a:r>
            <a:r>
              <a:rPr lang="en"/>
              <a:t>will generally occur across the breakpoint if only </a:t>
            </a:r>
            <a:r>
              <a:rPr b="1" lang="en"/>
              <a:t>one side</a:t>
            </a:r>
            <a:r>
              <a:rPr lang="en"/>
              <a:t> of the break is rescued by a SV</a:t>
            </a:r>
            <a:endParaRPr/>
          </a:p>
          <a:p>
            <a:pPr indent="0" lvl="0" marL="457200" rtl="0" algn="l">
              <a:lnSpc>
                <a:spcPct val="100000"/>
              </a:lnSpc>
              <a:spcBef>
                <a:spcPts val="1600"/>
              </a:spcBef>
              <a:spcAft>
                <a:spcPts val="0"/>
              </a:spcAft>
              <a:buNone/>
            </a:pPr>
            <a:r>
              <a:t/>
            </a:r>
            <a:endParaRPr/>
          </a:p>
          <a:p>
            <a:pPr indent="-342900" lvl="0" marL="457200" rtl="0" algn="l">
              <a:spcBef>
                <a:spcPts val="1600"/>
              </a:spcBef>
              <a:spcAft>
                <a:spcPts val="0"/>
              </a:spcAft>
              <a:buSzPts val="1800"/>
              <a:buChar char="●"/>
            </a:pPr>
            <a:r>
              <a:rPr lang="en"/>
              <a:t>If </a:t>
            </a:r>
            <a:r>
              <a:rPr b="1" lang="en"/>
              <a:t>both sides</a:t>
            </a:r>
            <a:r>
              <a:rPr lang="en"/>
              <a:t> of a double stranded DNA break are rescued, a ‘reciprocal’ or ‘balanced’ SV</a:t>
            </a:r>
            <a:r>
              <a:rPr lang="en"/>
              <a:t> will result, </a:t>
            </a:r>
            <a:r>
              <a:rPr b="1" lang="en"/>
              <a:t>without substantial change in copy number</a:t>
            </a:r>
            <a:endParaRPr b="1"/>
          </a:p>
        </p:txBody>
      </p:sp>
      <p:sp>
        <p:nvSpPr>
          <p:cNvPr id="90" name="Google Shape;9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idx="1" type="body"/>
          </p:nvPr>
        </p:nvSpPr>
        <p:spPr>
          <a:xfrm>
            <a:off x="0" y="2771450"/>
            <a:ext cx="855000" cy="2285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900"/>
              <a:t>Image taken from: </a:t>
            </a:r>
            <a:r>
              <a:rPr lang="en" sz="1100" u="sng">
                <a:solidFill>
                  <a:schemeClr val="hlink"/>
                </a:solidFill>
                <a:hlinkClick r:id="rId3"/>
              </a:rPr>
              <a:t>http://schatzlab.cshl.edu/teaching/2015/2015.AdvSeq.Structural_variants_Maria_Nattestad.pdf</a:t>
            </a:r>
            <a:r>
              <a:rPr lang="en" sz="900"/>
              <a:t> </a:t>
            </a:r>
            <a:endParaRPr sz="900"/>
          </a:p>
        </p:txBody>
      </p:sp>
      <p:sp>
        <p:nvSpPr>
          <p:cNvPr id="96" name="Google Shape;9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7" name="Google Shape;97;p19"/>
          <p:cNvPicPr preferRelativeResize="0"/>
          <p:nvPr/>
        </p:nvPicPr>
        <p:blipFill>
          <a:blip r:embed="rId4">
            <a:alphaModFix/>
          </a:blip>
          <a:stretch>
            <a:fillRect/>
          </a:stretch>
        </p:blipFill>
        <p:spPr>
          <a:xfrm>
            <a:off x="1084150" y="0"/>
            <a:ext cx="6975695" cy="514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0"/>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Biological Problem: The landscape of SV in human cancer remains </a:t>
            </a:r>
            <a:r>
              <a:rPr b="1" lang="en"/>
              <a:t>incompletely mapped</a:t>
            </a:r>
            <a:r>
              <a:rPr lang="en"/>
              <a:t> and there are many complex structures that </a:t>
            </a:r>
            <a:r>
              <a:rPr b="1" lang="en"/>
              <a:t>do not have formal description</a:t>
            </a:r>
            <a:endParaRPr b="1"/>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
              <a:t>Goal: Develop methods to </a:t>
            </a:r>
            <a:r>
              <a:rPr b="1" lang="en"/>
              <a:t>group</a:t>
            </a:r>
            <a:r>
              <a:rPr lang="en"/>
              <a:t>, </a:t>
            </a:r>
            <a:r>
              <a:rPr b="1" lang="en"/>
              <a:t>classify</a:t>
            </a:r>
            <a:r>
              <a:rPr lang="en"/>
              <a:t> and </a:t>
            </a:r>
            <a:r>
              <a:rPr b="1" lang="en"/>
              <a:t>describe</a:t>
            </a:r>
            <a:r>
              <a:rPr lang="en"/>
              <a:t> the patterns and signatures of SV in a large cohort of uniformly analyzed cancer genomes</a:t>
            </a:r>
            <a:endParaRPr/>
          </a:p>
          <a:p>
            <a:pPr indent="-317500" lvl="1" marL="914400" rtl="0" algn="l">
              <a:spcBef>
                <a:spcPts val="0"/>
              </a:spcBef>
              <a:spcAft>
                <a:spcPts val="0"/>
              </a:spcAft>
              <a:buSzPts val="1400"/>
              <a:buChar char="○"/>
            </a:pPr>
            <a:r>
              <a:rPr lang="en"/>
              <a:t>Using the data from Pan-Cancer Analysis of Whole Genomes (PCAWG) of ICGC and The Cancer Genome Atlas (ICGA)</a:t>
            </a:r>
            <a:endParaRPr/>
          </a:p>
          <a:p>
            <a:pPr indent="-317500" lvl="1" marL="914400" rtl="0" algn="l">
              <a:spcBef>
                <a:spcPts val="0"/>
              </a:spcBef>
              <a:spcAft>
                <a:spcPts val="0"/>
              </a:spcAft>
              <a:buSzPts val="1400"/>
              <a:buChar char="○"/>
            </a:pPr>
            <a:r>
              <a:rPr lang="en"/>
              <a:t>Consisting of whole-genome sequencing data from 2,658 cancers across 38 tumor types</a:t>
            </a:r>
            <a:endParaRPr/>
          </a:p>
          <a:p>
            <a:pPr indent="0" lvl="0" marL="0" rtl="0" algn="l">
              <a:spcBef>
                <a:spcPts val="1600"/>
              </a:spcBef>
              <a:spcAft>
                <a:spcPts val="1600"/>
              </a:spcAft>
              <a:buNone/>
            </a:pPr>
            <a:r>
              <a:t/>
            </a:r>
            <a:endParaRPr/>
          </a:p>
        </p:txBody>
      </p:sp>
      <p:sp>
        <p:nvSpPr>
          <p:cNvPr id="103" name="Google Shape;103;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109" name="Google Shape;109;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Propose a working classification scheme that encompasses </a:t>
            </a:r>
            <a:r>
              <a:rPr b="1" lang="en"/>
              <a:t>known</a:t>
            </a:r>
            <a:r>
              <a:rPr lang="en"/>
              <a:t> and </a:t>
            </a:r>
            <a:r>
              <a:rPr b="1" lang="en"/>
              <a:t>newly identified</a:t>
            </a:r>
            <a:r>
              <a:rPr lang="en"/>
              <a:t> classes of SVs</a:t>
            </a:r>
            <a:endParaRPr/>
          </a:p>
          <a:p>
            <a:pPr indent="-342900" lvl="0" marL="457200" rtl="0" algn="l">
              <a:spcBef>
                <a:spcPts val="0"/>
              </a:spcBef>
              <a:spcAft>
                <a:spcPts val="0"/>
              </a:spcAft>
              <a:buSzPts val="1800"/>
              <a:buChar char="●"/>
            </a:pPr>
            <a:r>
              <a:rPr lang="en"/>
              <a:t>Develop </a:t>
            </a:r>
            <a:r>
              <a:rPr b="1" lang="en"/>
              <a:t>methods for annotating</a:t>
            </a:r>
            <a:r>
              <a:rPr lang="en"/>
              <a:t> the observed SVs in a given cancer genome, identifying a class of </a:t>
            </a:r>
            <a:r>
              <a:rPr b="1" lang="en"/>
              <a:t>replication-based</a:t>
            </a:r>
            <a:r>
              <a:rPr lang="en"/>
              <a:t> rearrangement processes that generate clusters of several SVs</a:t>
            </a:r>
            <a:endParaRPr/>
          </a:p>
          <a:p>
            <a:pPr indent="-342900" lvl="0" marL="457200" rtl="0" algn="l">
              <a:spcBef>
                <a:spcPts val="0"/>
              </a:spcBef>
              <a:spcAft>
                <a:spcPts val="0"/>
              </a:spcAft>
              <a:buSzPts val="1800"/>
              <a:buChar char="●"/>
            </a:pPr>
            <a:r>
              <a:rPr lang="en"/>
              <a:t>Explore the size, activity and genome-wide </a:t>
            </a:r>
            <a:r>
              <a:rPr b="1" lang="en"/>
              <a:t>distribution</a:t>
            </a:r>
            <a:r>
              <a:rPr lang="en"/>
              <a:t> of classificable SV types across the cohort, using </a:t>
            </a:r>
            <a:r>
              <a:rPr b="1" lang="en"/>
              <a:t>signature analysis</a:t>
            </a:r>
            <a:r>
              <a:rPr lang="en"/>
              <a:t> to define how they correlate with patients</a:t>
            </a:r>
            <a:endParaRPr/>
          </a:p>
        </p:txBody>
      </p:sp>
      <p:sp>
        <p:nvSpPr>
          <p:cNvPr id="110" name="Google Shape;110;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