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Raleway"/>
      <p:regular r:id="rId42"/>
      <p:bold r:id="rId43"/>
      <p:italic r:id="rId44"/>
      <p:boldItalic r:id="rId45"/>
    </p:embeddedFont>
    <p:embeddedFont>
      <p:font typeface="La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Raleway-regular.fntdata"/><Relationship Id="rId41" Type="http://schemas.openxmlformats.org/officeDocument/2006/relationships/slide" Target="slides/slide35.xml"/><Relationship Id="rId44" Type="http://schemas.openxmlformats.org/officeDocument/2006/relationships/font" Target="fonts/Raleway-italic.fntdata"/><Relationship Id="rId43" Type="http://schemas.openxmlformats.org/officeDocument/2006/relationships/font" Target="fonts/Raleway-bold.fntdata"/><Relationship Id="rId46" Type="http://schemas.openxmlformats.org/officeDocument/2006/relationships/font" Target="fonts/Lato-regular.fntdata"/><Relationship Id="rId45"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825d7ee019_1_14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25d7ee019_1_1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825d7ee019_1_15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25d7ee019_1_1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825d7ee019_1_15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25d7ee019_1_1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825d7ee019_1_15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25d7ee019_1_1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82733389e8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2733389e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Char char="●"/>
            </a:pPr>
            <a:r>
              <a:rPr lang="en"/>
              <a:t>cancerTiming</a:t>
            </a:r>
            <a:endParaRPr/>
          </a:p>
          <a:p>
            <a:pPr indent="-298450" lvl="1" marL="914400" rtl="0" algn="l">
              <a:lnSpc>
                <a:spcPct val="115000"/>
              </a:lnSpc>
              <a:spcBef>
                <a:spcPts val="0"/>
              </a:spcBef>
              <a:spcAft>
                <a:spcPts val="0"/>
              </a:spcAft>
              <a:buSzPts val="1100"/>
              <a:buChar char="○"/>
            </a:pPr>
            <a:r>
              <a:rPr lang="en"/>
              <a:t>Maximum Likelihood based approach</a:t>
            </a:r>
            <a:endParaRPr/>
          </a:p>
          <a:p>
            <a:pPr indent="-298450" lvl="1" marL="914400" rtl="0" algn="l">
              <a:lnSpc>
                <a:spcPct val="115000"/>
              </a:lnSpc>
              <a:spcBef>
                <a:spcPts val="0"/>
              </a:spcBef>
              <a:spcAft>
                <a:spcPts val="0"/>
              </a:spcAft>
              <a:buSzPts val="1100"/>
              <a:buChar char="○"/>
            </a:pPr>
            <a:r>
              <a:rPr lang="en"/>
              <a:t>Used to time single gains (2 + 1), double gains (3 + 1), and copy neutral loss of heterozygosity (2 + 0)</a:t>
            </a:r>
            <a:endParaRPr/>
          </a:p>
          <a:p>
            <a:pPr indent="-298450" lvl="1" marL="914400" rtl="0" algn="l">
              <a:lnSpc>
                <a:spcPct val="115000"/>
              </a:lnSpc>
              <a:spcBef>
                <a:spcPts val="0"/>
              </a:spcBef>
              <a:spcAft>
                <a:spcPts val="0"/>
              </a:spcAft>
              <a:buSzPts val="1100"/>
              <a:buChar char="○"/>
            </a:pPr>
            <a:r>
              <a:rPr lang="en"/>
              <a:t>Not recommended to be used on more complex copy number configurations, but the authors made the assumption that in regions of 2+2 in whole genome duplications, both regions were gained at the same time</a:t>
            </a:r>
            <a:endParaRPr/>
          </a:p>
          <a:p>
            <a:pPr indent="-298450" lvl="0" marL="457200" rtl="0" algn="l">
              <a:lnSpc>
                <a:spcPct val="115000"/>
              </a:lnSpc>
              <a:spcBef>
                <a:spcPts val="0"/>
              </a:spcBef>
              <a:spcAft>
                <a:spcPts val="0"/>
              </a:spcAft>
              <a:buSzPts val="1100"/>
              <a:buChar char="●"/>
            </a:pPr>
            <a:r>
              <a:rPr lang="en"/>
              <a:t>MutationTimeR</a:t>
            </a:r>
            <a:endParaRPr/>
          </a:p>
          <a:p>
            <a:pPr indent="-298450" lvl="1" marL="914400" rtl="0" algn="l">
              <a:lnSpc>
                <a:spcPct val="115000"/>
              </a:lnSpc>
              <a:spcBef>
                <a:spcPts val="0"/>
              </a:spcBef>
              <a:spcAft>
                <a:spcPts val="0"/>
              </a:spcAft>
              <a:buSzPts val="1100"/>
              <a:buChar char="○"/>
            </a:pPr>
            <a:r>
              <a:rPr lang="en"/>
              <a:t>They model the mutant read counts by a beta binomial distribution</a:t>
            </a:r>
            <a:endParaRPr/>
          </a:p>
          <a:p>
            <a:pPr indent="-298450" lvl="1" marL="914400" rtl="0" algn="l">
              <a:lnSpc>
                <a:spcPct val="115000"/>
              </a:lnSpc>
              <a:spcBef>
                <a:spcPts val="0"/>
              </a:spcBef>
              <a:spcAft>
                <a:spcPts val="0"/>
              </a:spcAft>
              <a:buSzPts val="1100"/>
              <a:buChar char="○"/>
            </a:pPr>
            <a:r>
              <a:rPr lang="en"/>
              <a:t>Model inputs:</a:t>
            </a:r>
            <a:endParaRPr/>
          </a:p>
          <a:p>
            <a:pPr indent="-298450" lvl="2" marL="1371600" rtl="0" algn="l">
              <a:lnSpc>
                <a:spcPct val="115000"/>
              </a:lnSpc>
              <a:spcBef>
                <a:spcPts val="0"/>
              </a:spcBef>
              <a:spcAft>
                <a:spcPts val="0"/>
              </a:spcAft>
              <a:buSzPts val="1100"/>
              <a:buChar char="■"/>
            </a:pPr>
            <a:r>
              <a:rPr lang="en"/>
              <a:t>Copy number data</a:t>
            </a:r>
            <a:endParaRPr/>
          </a:p>
          <a:p>
            <a:pPr indent="-298450" lvl="2" marL="1371600" rtl="0" algn="l">
              <a:lnSpc>
                <a:spcPct val="115000"/>
              </a:lnSpc>
              <a:spcBef>
                <a:spcPts val="0"/>
              </a:spcBef>
              <a:spcAft>
                <a:spcPts val="0"/>
              </a:spcAft>
              <a:buSzPts val="1100"/>
              <a:buChar char="■"/>
            </a:pPr>
            <a:r>
              <a:rPr lang="en"/>
              <a:t>VAF data</a:t>
            </a:r>
            <a:endParaRPr/>
          </a:p>
          <a:p>
            <a:pPr indent="-298450" lvl="2" marL="1371600" rtl="0" algn="l">
              <a:lnSpc>
                <a:spcPct val="115000"/>
              </a:lnSpc>
              <a:spcBef>
                <a:spcPts val="0"/>
              </a:spcBef>
              <a:spcAft>
                <a:spcPts val="0"/>
              </a:spcAft>
              <a:buSzPts val="1100"/>
              <a:buChar char="■"/>
            </a:pPr>
            <a:r>
              <a:rPr lang="en"/>
              <a:t>Probability of clonal vs sub clonal (taken from sub clonal composition analyses)</a:t>
            </a:r>
            <a:endParaRPr/>
          </a:p>
          <a:p>
            <a:pPr indent="-298450" lvl="1" marL="914400" rtl="0" algn="l">
              <a:lnSpc>
                <a:spcPct val="115000"/>
              </a:lnSpc>
              <a:spcBef>
                <a:spcPts val="0"/>
              </a:spcBef>
              <a:spcAft>
                <a:spcPts val="0"/>
              </a:spcAft>
              <a:buSzPts val="1100"/>
              <a:buChar char="○"/>
            </a:pPr>
            <a:r>
              <a:rPr lang="en"/>
              <a:t>Outputs: probability for each individual point mutation to belong to different copy number levels</a:t>
            </a:r>
            <a:endParaRPr/>
          </a:p>
          <a:p>
            <a:pPr indent="-298450" lvl="2" marL="1371600" rtl="0" algn="l">
              <a:lnSpc>
                <a:spcPct val="115000"/>
              </a:lnSpc>
              <a:spcBef>
                <a:spcPts val="0"/>
              </a:spcBef>
              <a:spcAft>
                <a:spcPts val="0"/>
              </a:spcAft>
              <a:buSzPts val="1100"/>
              <a:buChar char="■"/>
            </a:pPr>
            <a:r>
              <a:rPr lang="en"/>
              <a:t>Use EM algorithm to calculate these</a:t>
            </a:r>
            <a:endParaRPr/>
          </a:p>
          <a:p>
            <a:pPr indent="-298450" lvl="1" marL="914400" rtl="0" algn="l">
              <a:lnSpc>
                <a:spcPct val="115000"/>
              </a:lnSpc>
              <a:spcBef>
                <a:spcPts val="0"/>
              </a:spcBef>
              <a:spcAft>
                <a:spcPts val="0"/>
              </a:spcAft>
              <a:buSzPts val="1100"/>
              <a:buChar char="○"/>
            </a:pPr>
            <a:r>
              <a:rPr lang="en"/>
              <a:t>The proportion of point mutations in different copy number states, in turn, defines the molecular timing of gains</a:t>
            </a:r>
            <a:endParaRPr/>
          </a:p>
          <a:p>
            <a:pPr indent="-298450" lvl="0" marL="457200" rtl="0" algn="l">
              <a:lnSpc>
                <a:spcPct val="115000"/>
              </a:lnSpc>
              <a:spcBef>
                <a:spcPts val="0"/>
              </a:spcBef>
              <a:spcAft>
                <a:spcPts val="0"/>
              </a:spcAft>
              <a:buSzPts val="1100"/>
              <a:buChar char="●"/>
            </a:pPr>
            <a:r>
              <a:rPr lang="en"/>
              <a:t>PhylogicNDT SinglePatientTiming</a:t>
            </a:r>
            <a:endParaRPr/>
          </a:p>
          <a:p>
            <a:pPr indent="-298450" lvl="1" marL="914400" rtl="0" algn="l">
              <a:lnSpc>
                <a:spcPct val="115000"/>
              </a:lnSpc>
              <a:spcBef>
                <a:spcPts val="0"/>
              </a:spcBef>
              <a:spcAft>
                <a:spcPts val="0"/>
              </a:spcAft>
              <a:buSzPts val="1100"/>
              <a:buChar char="○"/>
            </a:pPr>
            <a:r>
              <a:rPr lang="en"/>
              <a:t>Compute likelihood of mutational copy number (multiplicity)</a:t>
            </a:r>
            <a:endParaRPr/>
          </a:p>
          <a:p>
            <a:pPr indent="-298450" lvl="1" marL="914400" rtl="0" algn="l">
              <a:lnSpc>
                <a:spcPct val="115000"/>
              </a:lnSpc>
              <a:spcBef>
                <a:spcPts val="0"/>
              </a:spcBef>
              <a:spcAft>
                <a:spcPts val="0"/>
              </a:spcAft>
              <a:buSzPts val="1100"/>
              <a:buChar char="○"/>
            </a:pPr>
            <a:r>
              <a:rPr lang="en"/>
              <a:t>Using multiplicity rates, clonal number copy number gains can be timed in mutational time and relative to one another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82733389e8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2733389e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way to think about it:</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npf - the number of reads that come from cells that carry the mutation</a:t>
            </a:r>
            <a:endParaRPr/>
          </a:p>
          <a:p>
            <a:pPr indent="-298450" lvl="0" marL="457200" rtl="0" algn="l">
              <a:spcBef>
                <a:spcPts val="0"/>
              </a:spcBef>
              <a:spcAft>
                <a:spcPts val="0"/>
              </a:spcAft>
              <a:buSzPts val="1100"/>
              <a:buChar char="-"/>
            </a:pPr>
            <a:r>
              <a:rPr lang="en"/>
              <a:t>m/(N(1-p)+Cp) - fraction of alleles that contain the mutation</a:t>
            </a:r>
            <a:endParaRPr/>
          </a:p>
          <a:p>
            <a:pPr indent="-298450" lvl="1" marL="914400" rtl="0" algn="l">
              <a:spcBef>
                <a:spcPts val="0"/>
              </a:spcBef>
              <a:spcAft>
                <a:spcPts val="0"/>
              </a:spcAft>
              <a:buSzPts val="1100"/>
              <a:buChar char="-"/>
            </a:pPr>
            <a:r>
              <a:rPr lang="en"/>
              <a:t>If purity p = 1, and the mutation copy number is 2, and the total copy number is 3, ⅔ of the alleles contain the mutation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82733389e8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2733389e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Won’t go into these in depth but general idea is that you’re looking at the number of co-amplified mutations in a region that has a gain, so for the top one, the mutations in the duplicated region multiplied by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825d7ee019_1_15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25d7ee019_1_1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Char char="●"/>
            </a:pPr>
            <a:r>
              <a:rPr lang="en"/>
              <a:t>Simulated a bunch of samples using PhylogicNDT - PhylogicSim TimingSimulator model</a:t>
            </a:r>
            <a:endParaRPr/>
          </a:p>
          <a:p>
            <a:pPr indent="-298450" lvl="0" marL="457200" rtl="0" algn="l">
              <a:lnSpc>
                <a:spcPct val="115000"/>
              </a:lnSpc>
              <a:spcBef>
                <a:spcPts val="0"/>
              </a:spcBef>
              <a:spcAft>
                <a:spcPts val="0"/>
              </a:spcAft>
              <a:buSzPts val="1100"/>
              <a:buChar char="●"/>
            </a:pPr>
            <a:r>
              <a:rPr lang="en"/>
              <a:t>Choose mutation rate at random from clonal mutation rates</a:t>
            </a:r>
            <a:endParaRPr/>
          </a:p>
          <a:p>
            <a:pPr indent="-298450" lvl="0" marL="457200" rtl="0" algn="l">
              <a:lnSpc>
                <a:spcPct val="115000"/>
              </a:lnSpc>
              <a:spcBef>
                <a:spcPts val="0"/>
              </a:spcBef>
              <a:spcAft>
                <a:spcPts val="0"/>
              </a:spcAft>
              <a:buSzPts val="1100"/>
              <a:buChar char="●"/>
            </a:pPr>
            <a:r>
              <a:rPr lang="en"/>
              <a:t>Mutations randomly dispersed across genome</a:t>
            </a:r>
            <a:endParaRPr/>
          </a:p>
          <a:p>
            <a:pPr indent="-298450" lvl="0" marL="457200" rtl="0" algn="l">
              <a:lnSpc>
                <a:spcPct val="115000"/>
              </a:lnSpc>
              <a:spcBef>
                <a:spcPts val="0"/>
              </a:spcBef>
              <a:spcAft>
                <a:spcPts val="0"/>
              </a:spcAft>
              <a:buSzPts val="1100"/>
              <a:buChar char="●"/>
            </a:pPr>
            <a:r>
              <a:rPr lang="en"/>
              <a:t>Using # mutations as clock, copy number events and driver mutations were added at corresponding time in pi space (?)</a:t>
            </a:r>
            <a:endParaRPr/>
          </a:p>
          <a:p>
            <a:pPr indent="-298450" lvl="0" marL="457200" rtl="0" algn="l">
              <a:lnSpc>
                <a:spcPct val="115000"/>
              </a:lnSpc>
              <a:spcBef>
                <a:spcPts val="0"/>
              </a:spcBef>
              <a:spcAft>
                <a:spcPts val="0"/>
              </a:spcAft>
              <a:buSzPts val="1100"/>
              <a:buChar char="●"/>
            </a:pPr>
            <a:r>
              <a:rPr lang="en"/>
              <a:t>Then, chose number of subclones and subclonal mutation rate within each sample was chosen at random from distribution from all PCAWG samples</a:t>
            </a:r>
            <a:endParaRPr/>
          </a:p>
          <a:p>
            <a:pPr indent="-298450" lvl="0" marL="457200" rtl="0" algn="l">
              <a:lnSpc>
                <a:spcPct val="115000"/>
              </a:lnSpc>
              <a:spcBef>
                <a:spcPts val="0"/>
              </a:spcBef>
              <a:spcAft>
                <a:spcPts val="0"/>
              </a:spcAft>
              <a:buSzPts val="1100"/>
              <a:buChar char="●"/>
            </a:pPr>
            <a:r>
              <a:rPr lang="en"/>
              <a:t>Purity also drawn from PCAWG samples</a:t>
            </a:r>
            <a:endParaRPr/>
          </a:p>
          <a:p>
            <a:pPr indent="-298450" lvl="0" marL="457200" rtl="0" algn="l">
              <a:lnSpc>
                <a:spcPct val="115000"/>
              </a:lnSpc>
              <a:spcBef>
                <a:spcPts val="0"/>
              </a:spcBef>
              <a:spcAft>
                <a:spcPts val="0"/>
              </a:spcAft>
              <a:buSzPts val="1100"/>
              <a:buChar char="●"/>
            </a:pPr>
            <a:r>
              <a:rPr lang="en"/>
              <a:t>Fit coverage profiles from PCAWG samples in diploid regions to beta binomial distribution, then simulation drew coverage from this distribution</a:t>
            </a:r>
            <a:endParaRPr/>
          </a:p>
          <a:p>
            <a:pPr indent="-298450" lvl="0" marL="457200" rtl="0" algn="l">
              <a:lnSpc>
                <a:spcPct val="115000"/>
              </a:lnSpc>
              <a:spcBef>
                <a:spcPts val="0"/>
              </a:spcBef>
              <a:spcAft>
                <a:spcPts val="0"/>
              </a:spcAft>
              <a:buSzPts val="1100"/>
              <a:buChar char="●"/>
            </a:pPr>
            <a:r>
              <a:rPr lang="en"/>
              <a:t>Finally, drew the alternate count for each simulated mutation from a binomial distribution, expected is weird equation that uses ccf, purity, ploidy, and multiplicity</a:t>
            </a:r>
            <a:endParaRPr/>
          </a:p>
          <a:p>
            <a:pPr indent="-298450" lvl="0" marL="457200" rtl="0" algn="l">
              <a:lnSpc>
                <a:spcPct val="115000"/>
              </a:lnSpc>
              <a:spcBef>
                <a:spcPts val="0"/>
              </a:spcBef>
              <a:spcAft>
                <a:spcPts val="0"/>
              </a:spcAft>
              <a:buSzPts val="1100"/>
              <a:buChar char="●"/>
            </a:pPr>
            <a:r>
              <a:rPr lang="en"/>
              <a:t>Evaluated the 3 methods against each other on PCAWG and on simulated dataset, for which ground truth is known, and found that all methods agreed with each other and ground truth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825d7ee019_1_15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825d7ee019_1_1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825d7ee019_1_15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825d7ee019_1_1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VAFs of somatic point mutations cluster around values imposed by purity for the sample, local copy number configuration, and identified subclonal populations</a:t>
            </a:r>
            <a:endParaRPr/>
          </a:p>
          <a:p>
            <a:pPr indent="-298450" lvl="0" marL="457200" rtl="0" algn="l">
              <a:spcBef>
                <a:spcPts val="0"/>
              </a:spcBef>
              <a:spcAft>
                <a:spcPts val="0"/>
              </a:spcAft>
              <a:buSzPts val="1100"/>
              <a:buChar char="-"/>
            </a:pPr>
            <a:r>
              <a:rPr lang="en"/>
              <a:t>Gained chromosome arm 5q at an early molecular time as a part of an unbalanced translocation</a:t>
            </a:r>
            <a:endParaRPr/>
          </a:p>
          <a:p>
            <a:pPr indent="-298450" lvl="1" marL="914400" rtl="0" algn="l">
              <a:spcBef>
                <a:spcPts val="0"/>
              </a:spcBef>
              <a:spcAft>
                <a:spcPts val="0"/>
              </a:spcAft>
              <a:buSzPts val="1100"/>
              <a:buChar char="-"/>
            </a:pPr>
            <a:r>
              <a:rPr lang="en"/>
              <a:t>This lesion often occurs in adolescence for this cancer type, so this makes sense</a:t>
            </a:r>
            <a:endParaRPr/>
          </a:p>
          <a:p>
            <a:pPr indent="-298450" lvl="0" marL="457200" rtl="0" algn="l">
              <a:spcBef>
                <a:spcPts val="0"/>
              </a:spcBef>
              <a:spcAft>
                <a:spcPts val="0"/>
              </a:spcAft>
              <a:buSzPts val="1100"/>
              <a:buChar char="-"/>
            </a:pPr>
            <a:r>
              <a:rPr lang="en"/>
              <a:t>At later time point, whole genome duplication event occurred, duplicating all alleles in one event</a:t>
            </a:r>
            <a:endParaRPr/>
          </a:p>
          <a:p>
            <a:pPr indent="-298450" lvl="1" marL="914400" rtl="0" algn="l">
              <a:spcBef>
                <a:spcPts val="0"/>
              </a:spcBef>
              <a:spcAft>
                <a:spcPts val="0"/>
              </a:spcAft>
              <a:buSzPts val="1100"/>
              <a:buChar char="-"/>
            </a:pPr>
            <a:r>
              <a:rPr lang="en"/>
              <a:t>This is why all copy number gains cluster around a single time point</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825d7ee019_1_15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25d7ee019_1_1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825d7ee019_1_15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25d7ee019_1_1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825d7ee019_1_16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825d7ee019_1_1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Interesting things to note for figure c</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Glioblastoma (CNS-GBM) has highly frequent gains on chromosome 7, 19, and 20 in the early clonal stages of molecular time</a:t>
            </a:r>
            <a:endParaRPr/>
          </a:p>
          <a:p>
            <a:pPr indent="-298450" lvl="0" marL="457200" rtl="0" algn="l">
              <a:spcBef>
                <a:spcPts val="0"/>
              </a:spcBef>
              <a:spcAft>
                <a:spcPts val="0"/>
              </a:spcAft>
              <a:buSzPts val="1100"/>
              <a:buChar char="-"/>
            </a:pPr>
            <a:r>
              <a:rPr lang="en"/>
              <a:t>Cancer types seem to be sorted based on their proportion of early to late gains, so</a:t>
            </a:r>
            <a:endParaRPr/>
          </a:p>
          <a:p>
            <a:pPr indent="-298450" lvl="1" marL="914400" rtl="0" algn="l">
              <a:spcBef>
                <a:spcPts val="0"/>
              </a:spcBef>
              <a:spcAft>
                <a:spcPts val="0"/>
              </a:spcAft>
              <a:buSzPts val="1100"/>
              <a:buChar char="-"/>
            </a:pPr>
            <a:r>
              <a:rPr lang="en"/>
              <a:t>Glioblastoma, Medulloblastoma, and Breast adenocarcinoma are seemingly characterized by early copy number gains</a:t>
            </a:r>
            <a:endParaRPr/>
          </a:p>
          <a:p>
            <a:pPr indent="-298450" lvl="1" marL="914400" rtl="0" algn="l">
              <a:spcBef>
                <a:spcPts val="0"/>
              </a:spcBef>
              <a:spcAft>
                <a:spcPts val="0"/>
              </a:spcAft>
              <a:buSzPts val="1100"/>
              <a:buChar char="-"/>
            </a:pPr>
            <a:r>
              <a:rPr lang="en"/>
              <a:t>Lung adenocarcinoma, melanoma, and Kidney papillary renal cell carcinoma are characterized by late clonal gains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Interesting things to note for figure 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Within individual samples, you can see that the gains all generally occur around the same time</a:t>
            </a:r>
            <a:endParaRPr/>
          </a:p>
          <a:p>
            <a:pPr indent="-298450" lvl="0" marL="457200" rtl="0" algn="l">
              <a:spcBef>
                <a:spcPts val="0"/>
              </a:spcBef>
              <a:spcAft>
                <a:spcPts val="0"/>
              </a:spcAft>
              <a:buSzPts val="1100"/>
              <a:buChar char="-"/>
            </a:pPr>
            <a:r>
              <a:rPr lang="en"/>
              <a:t>Can observe the </a:t>
            </a:r>
            <a:r>
              <a:rPr lang="en"/>
              <a:t>Glioblastoma (CNS-GBM) has highly frequent gains on chromosome 7, 19, and 20 in the early clonal stages of molecular time</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825d7ee019_1_16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825d7ee019_1_1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825d7ee019_1_16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825d7ee019_1_1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825d7ee019_1_16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825d7ee019_1_1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825d7ee019_1_16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825d7ee019_1_1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825d7ee019_1_16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825d7ee019_1_1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82733389e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82733389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825d7ee019_1_16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825d7ee019_1_1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Figure b:</a:t>
            </a:r>
            <a:endParaRPr/>
          </a:p>
          <a:p>
            <a:pPr indent="-298450" lvl="0" marL="457200" rtl="0" algn="l">
              <a:spcBef>
                <a:spcPts val="0"/>
              </a:spcBef>
              <a:spcAft>
                <a:spcPts val="0"/>
              </a:spcAft>
              <a:buSzPts val="1100"/>
              <a:buChar char="-"/>
            </a:pPr>
            <a:r>
              <a:rPr lang="en"/>
              <a:t>Common drivers typically occur in early stages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Figure c:</a:t>
            </a:r>
            <a:endParaRPr/>
          </a:p>
          <a:p>
            <a:pPr indent="-298450" lvl="0" marL="457200" rtl="0" algn="l">
              <a:spcBef>
                <a:spcPts val="0"/>
              </a:spcBef>
              <a:spcAft>
                <a:spcPts val="0"/>
              </a:spcAft>
              <a:buSzPts val="1100"/>
              <a:buChar char="-"/>
            </a:pPr>
            <a:r>
              <a:rPr lang="en"/>
              <a:t>TP53: our favorite driver gene, provides instructions to make a tumor suppressor</a:t>
            </a:r>
            <a:endParaRPr/>
          </a:p>
          <a:p>
            <a:pPr indent="-298450" lvl="0" marL="457200" rtl="0" algn="l">
              <a:spcBef>
                <a:spcPts val="0"/>
              </a:spcBef>
              <a:spcAft>
                <a:spcPts val="0"/>
              </a:spcAft>
              <a:buSzPts val="1100"/>
              <a:buChar char="-"/>
            </a:pPr>
            <a:r>
              <a:rPr lang="en"/>
              <a:t>Enriched in early clonal stages </a:t>
            </a:r>
            <a:r>
              <a:rPr lang="en" u="sng"/>
              <a:t>across</a:t>
            </a:r>
            <a:r>
              <a:rPr lang="en"/>
              <a:t> cancer types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Figure d:</a:t>
            </a:r>
            <a:endParaRPr/>
          </a:p>
          <a:p>
            <a:pPr indent="-298450" lvl="0" marL="457200" rtl="0" algn="l">
              <a:spcBef>
                <a:spcPts val="0"/>
              </a:spcBef>
              <a:spcAft>
                <a:spcPts val="0"/>
              </a:spcAft>
              <a:buSzPts val="1100"/>
              <a:buChar char="-"/>
            </a:pPr>
            <a:r>
              <a:rPr lang="en"/>
              <a:t>More diversity among driver mutations introduced at later stages of tumor development</a:t>
            </a:r>
            <a:endParaRPr/>
          </a:p>
          <a:p>
            <a:pPr indent="-298450" lvl="0" marL="457200" rtl="0" algn="l">
              <a:spcBef>
                <a:spcPts val="0"/>
              </a:spcBef>
              <a:spcAft>
                <a:spcPts val="0"/>
              </a:spcAft>
              <a:buSzPts val="1100"/>
              <a:buChar char="-"/>
            </a:pPr>
            <a:r>
              <a:rPr lang="en"/>
              <a:t>Suggest that in general, very early events in cancer evolution occur in small set of common drivers, then more diverse variety of drivers fuel late tumor development</a:t>
            </a:r>
            <a:endParaRPr/>
          </a:p>
          <a:p>
            <a:pPr indent="-298450" lvl="1" marL="914400" rtl="0" algn="l">
              <a:spcBef>
                <a:spcPts val="0"/>
              </a:spcBef>
              <a:spcAft>
                <a:spcPts val="0"/>
              </a:spcAft>
              <a:buSzPts val="1100"/>
              <a:buChar char="-"/>
            </a:pPr>
            <a:r>
              <a:rPr lang="en"/>
              <a:t>Consistent with previous studies of individual tumor types</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825d7ee019_1_16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825d7ee019_1_1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825d7ee019_1_16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825d7ee019_1_1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25d7ee019_1_15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25d7ee019_1_1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825d7ee019_1_16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825d7ee019_1_1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825d7ee019_1_16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825d7ee019_1_1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825d7ee019_1_16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825d7ee019_1_1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Under many different scenarios of rate increase, WGD occurred at least 10 years before time of diagnosis</a:t>
            </a:r>
            <a:endParaRPr/>
          </a:p>
          <a:p>
            <a:pPr indent="-298450" lvl="0" marL="457200" rtl="0" algn="l">
              <a:spcBef>
                <a:spcPts val="0"/>
              </a:spcBef>
              <a:spcAft>
                <a:spcPts val="0"/>
              </a:spcAft>
              <a:buSzPts val="1100"/>
              <a:buChar char="-"/>
            </a:pPr>
            <a:r>
              <a:rPr lang="en"/>
              <a:t>MRCA was relatively recent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825d7ee019_1_16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825d7ee019_1_1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For some cancers, typical latency between WGD and time of diagnosis is very large, 10+ years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825d7ee019_1_17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825d7ee019_1_1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For some cancers, typical latency between MRCA and time of diagnosis is fairly large, 1-2+ years</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825d7ee019_1_18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825d7ee019_1_1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825d7ee019_1_15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25d7ee019_1_1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825d7ee019_1_15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25d7ee019_1_1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825d7ee019_1_15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25d7ee019_1_1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25d7ee019_1_15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25d7ee019_1_1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825d7ee019_1_15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25d7ee019_1_1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825d7ee019_1_15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25d7ee019_1_1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645225" y="2762725"/>
            <a:ext cx="67365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400"/>
              <a:buNone/>
              <a:defRPr sz="4400">
                <a:solidFill>
                  <a:schemeClr val="dk2"/>
                </a:solidFill>
              </a:defRPr>
            </a:lvl1pPr>
            <a:lvl2pPr lvl="1" rtl="0">
              <a:spcBef>
                <a:spcPts val="0"/>
              </a:spcBef>
              <a:spcAft>
                <a:spcPts val="0"/>
              </a:spcAft>
              <a:buClr>
                <a:schemeClr val="dk2"/>
              </a:buClr>
              <a:buSzPts val="4400"/>
              <a:buNone/>
              <a:defRPr sz="4400">
                <a:solidFill>
                  <a:schemeClr val="dk2"/>
                </a:solidFill>
              </a:defRPr>
            </a:lvl2pPr>
            <a:lvl3pPr lvl="2" rtl="0">
              <a:spcBef>
                <a:spcPts val="0"/>
              </a:spcBef>
              <a:spcAft>
                <a:spcPts val="0"/>
              </a:spcAft>
              <a:buClr>
                <a:schemeClr val="dk2"/>
              </a:buClr>
              <a:buSzPts val="4400"/>
              <a:buNone/>
              <a:defRPr sz="4400">
                <a:solidFill>
                  <a:schemeClr val="dk2"/>
                </a:solidFill>
              </a:defRPr>
            </a:lvl3pPr>
            <a:lvl4pPr lvl="3" rtl="0">
              <a:spcBef>
                <a:spcPts val="0"/>
              </a:spcBef>
              <a:spcAft>
                <a:spcPts val="0"/>
              </a:spcAft>
              <a:buClr>
                <a:schemeClr val="dk2"/>
              </a:buClr>
              <a:buSzPts val="4400"/>
              <a:buNone/>
              <a:defRPr sz="4400">
                <a:solidFill>
                  <a:schemeClr val="dk2"/>
                </a:solidFill>
              </a:defRPr>
            </a:lvl4pPr>
            <a:lvl5pPr lvl="4" rtl="0">
              <a:spcBef>
                <a:spcPts val="0"/>
              </a:spcBef>
              <a:spcAft>
                <a:spcPts val="0"/>
              </a:spcAft>
              <a:buClr>
                <a:schemeClr val="dk2"/>
              </a:buClr>
              <a:buSzPts val="4400"/>
              <a:buNone/>
              <a:defRPr sz="4400">
                <a:solidFill>
                  <a:schemeClr val="dk2"/>
                </a:solidFill>
              </a:defRPr>
            </a:lvl5pPr>
            <a:lvl6pPr lvl="5" rtl="0">
              <a:spcBef>
                <a:spcPts val="0"/>
              </a:spcBef>
              <a:spcAft>
                <a:spcPts val="0"/>
              </a:spcAft>
              <a:buClr>
                <a:schemeClr val="dk2"/>
              </a:buClr>
              <a:buSzPts val="4400"/>
              <a:buNone/>
              <a:defRPr sz="4400">
                <a:solidFill>
                  <a:schemeClr val="dk2"/>
                </a:solidFill>
              </a:defRPr>
            </a:lvl6pPr>
            <a:lvl7pPr lvl="6" rtl="0">
              <a:spcBef>
                <a:spcPts val="0"/>
              </a:spcBef>
              <a:spcAft>
                <a:spcPts val="0"/>
              </a:spcAft>
              <a:buClr>
                <a:schemeClr val="dk2"/>
              </a:buClr>
              <a:buSzPts val="4400"/>
              <a:buNone/>
              <a:defRPr sz="4400">
                <a:solidFill>
                  <a:schemeClr val="dk2"/>
                </a:solidFill>
              </a:defRPr>
            </a:lvl7pPr>
            <a:lvl8pPr lvl="7" rtl="0">
              <a:spcBef>
                <a:spcPts val="0"/>
              </a:spcBef>
              <a:spcAft>
                <a:spcPts val="0"/>
              </a:spcAft>
              <a:buClr>
                <a:schemeClr val="dk2"/>
              </a:buClr>
              <a:buSzPts val="4400"/>
              <a:buNone/>
              <a:defRPr sz="4400">
                <a:solidFill>
                  <a:schemeClr val="dk2"/>
                </a:solidFill>
              </a:defRPr>
            </a:lvl8pPr>
            <a:lvl9pPr lvl="8" rtl="0">
              <a:spcBef>
                <a:spcPts val="0"/>
              </a:spcBef>
              <a:spcAft>
                <a:spcPts val="0"/>
              </a:spcAft>
              <a:buClr>
                <a:schemeClr val="dk2"/>
              </a:buClr>
              <a:buSzPts val="4400"/>
              <a:buNone/>
              <a:defRPr sz="4400">
                <a:solidFill>
                  <a:schemeClr val="dk2"/>
                </a:solidFill>
              </a:defRPr>
            </a:lvl9pPr>
          </a:lstStyle>
          <a:p/>
        </p:txBody>
      </p:sp>
      <p:sp>
        <p:nvSpPr>
          <p:cNvPr id="56" name="Google Shape;56;p14"/>
          <p:cNvSpPr/>
          <p:nvPr/>
        </p:nvSpPr>
        <p:spPr>
          <a:xfrm>
            <a:off x="5938246" y="2533163"/>
            <a:ext cx="7218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6659861" y="2533163"/>
            <a:ext cx="7218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1" y="2533163"/>
            <a:ext cx="7218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721425" y="2533163"/>
            <a:ext cx="52167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60" name="Shape 60"/>
        <p:cNvGrpSpPr/>
        <p:nvPr/>
      </p:nvGrpSpPr>
      <p:grpSpPr>
        <a:xfrm>
          <a:off x="0" y="0"/>
          <a:ext cx="0" cy="0"/>
          <a:chOff x="0" y="0"/>
          <a:chExt cx="0" cy="0"/>
        </a:xfrm>
      </p:grpSpPr>
      <p:sp>
        <p:nvSpPr>
          <p:cNvPr id="61" name="Google Shape;61;p15"/>
          <p:cNvSpPr/>
          <p:nvPr/>
        </p:nvSpPr>
        <p:spPr>
          <a:xfrm>
            <a:off x="0" y="0"/>
            <a:ext cx="9144000" cy="3993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63" name="Google Shape;63;p15"/>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400"/>
              <a:buNone/>
              <a:defRPr b="1" sz="2400">
                <a:solidFill>
                  <a:schemeClr val="lt1"/>
                </a:solidFill>
              </a:defRPr>
            </a:lvl1pPr>
            <a:lvl2pPr lvl="1" rtl="0" algn="ctr">
              <a:spcBef>
                <a:spcPts val="0"/>
              </a:spcBef>
              <a:spcAft>
                <a:spcPts val="0"/>
              </a:spcAft>
              <a:buClr>
                <a:schemeClr val="lt1"/>
              </a:buClr>
              <a:buSzPts val="2400"/>
              <a:buNone/>
              <a:defRPr b="1">
                <a:solidFill>
                  <a:schemeClr val="lt1"/>
                </a:solidFill>
              </a:defRPr>
            </a:lvl2pPr>
            <a:lvl3pPr lvl="2" rtl="0" algn="ctr">
              <a:spcBef>
                <a:spcPts val="0"/>
              </a:spcBef>
              <a:spcAft>
                <a:spcPts val="0"/>
              </a:spcAft>
              <a:buClr>
                <a:schemeClr val="lt1"/>
              </a:buClr>
              <a:buSzPts val="2400"/>
              <a:buNone/>
              <a:defRPr b="1">
                <a:solidFill>
                  <a:schemeClr val="lt1"/>
                </a:solidFill>
              </a:defRPr>
            </a:lvl3pPr>
            <a:lvl4pPr lvl="3" rtl="0" algn="ctr">
              <a:spcBef>
                <a:spcPts val="0"/>
              </a:spcBef>
              <a:spcAft>
                <a:spcPts val="0"/>
              </a:spcAft>
              <a:buClr>
                <a:schemeClr val="lt1"/>
              </a:buClr>
              <a:buSzPts val="2400"/>
              <a:buNone/>
              <a:defRPr b="1" sz="2400">
                <a:solidFill>
                  <a:schemeClr val="lt1"/>
                </a:solidFill>
              </a:defRPr>
            </a:lvl4pPr>
            <a:lvl5pPr lvl="4" rtl="0" algn="ctr">
              <a:spcBef>
                <a:spcPts val="0"/>
              </a:spcBef>
              <a:spcAft>
                <a:spcPts val="0"/>
              </a:spcAft>
              <a:buClr>
                <a:schemeClr val="lt1"/>
              </a:buClr>
              <a:buSzPts val="2400"/>
              <a:buNone/>
              <a:defRPr b="1" sz="2400">
                <a:solidFill>
                  <a:schemeClr val="lt1"/>
                </a:solidFill>
              </a:defRPr>
            </a:lvl5pPr>
            <a:lvl6pPr lvl="5" rtl="0" algn="ctr">
              <a:spcBef>
                <a:spcPts val="0"/>
              </a:spcBef>
              <a:spcAft>
                <a:spcPts val="0"/>
              </a:spcAft>
              <a:buClr>
                <a:schemeClr val="lt1"/>
              </a:buClr>
              <a:buSzPts val="2400"/>
              <a:buNone/>
              <a:defRPr b="1" sz="2400">
                <a:solidFill>
                  <a:schemeClr val="lt1"/>
                </a:solidFill>
              </a:defRPr>
            </a:lvl6pPr>
            <a:lvl7pPr lvl="6" rtl="0" algn="ctr">
              <a:spcBef>
                <a:spcPts val="0"/>
              </a:spcBef>
              <a:spcAft>
                <a:spcPts val="0"/>
              </a:spcAft>
              <a:buClr>
                <a:schemeClr val="lt1"/>
              </a:buClr>
              <a:buSzPts val="2400"/>
              <a:buNone/>
              <a:defRPr b="1" sz="2400">
                <a:solidFill>
                  <a:schemeClr val="lt1"/>
                </a:solidFill>
              </a:defRPr>
            </a:lvl7pPr>
            <a:lvl8pPr lvl="7" rtl="0" algn="ctr">
              <a:spcBef>
                <a:spcPts val="0"/>
              </a:spcBef>
              <a:spcAft>
                <a:spcPts val="0"/>
              </a:spcAft>
              <a:buClr>
                <a:schemeClr val="lt1"/>
              </a:buClr>
              <a:buSzPts val="2400"/>
              <a:buNone/>
              <a:defRPr b="1" sz="2400">
                <a:solidFill>
                  <a:schemeClr val="lt1"/>
                </a:solidFill>
              </a:defRPr>
            </a:lvl8pPr>
            <a:lvl9pPr lvl="8" rtl="0" algn="ctr">
              <a:spcBef>
                <a:spcPts val="0"/>
              </a:spcBef>
              <a:spcAft>
                <a:spcPts val="0"/>
              </a:spcAft>
              <a:buClr>
                <a:schemeClr val="lt1"/>
              </a:buClr>
              <a:buSzPts val="2400"/>
              <a:buNone/>
              <a:defRPr b="1" sz="2400">
                <a:solidFill>
                  <a:schemeClr val="lt1"/>
                </a:solidFill>
              </a:defRPr>
            </a:lvl9pPr>
          </a:lstStyle>
          <a:p/>
        </p:txBody>
      </p:sp>
      <p:sp>
        <p:nvSpPr>
          <p:cNvPr id="64" name="Google Shape;64;p15"/>
          <p:cNvSpPr/>
          <p:nvPr/>
        </p:nvSpPr>
        <p:spPr>
          <a:xfrm>
            <a:off x="3047704" y="3992850"/>
            <a:ext cx="3047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6096271" y="3992850"/>
            <a:ext cx="3047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p:nvPr/>
        </p:nvSpPr>
        <p:spPr>
          <a:xfrm>
            <a:off x="1" y="3992850"/>
            <a:ext cx="3047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ph idx="12" type="sldNum"/>
          </p:nvPr>
        </p:nvSpPr>
        <p:spPr>
          <a:xfrm>
            <a:off x="-125" y="4830281"/>
            <a:ext cx="9144000" cy="313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68" name="Shape 68"/>
        <p:cNvGrpSpPr/>
        <p:nvPr/>
      </p:nvGrpSpPr>
      <p:grpSpPr>
        <a:xfrm>
          <a:off x="0" y="0"/>
          <a:ext cx="0" cy="0"/>
          <a:chOff x="0" y="0"/>
          <a:chExt cx="0" cy="0"/>
        </a:xfrm>
      </p:grpSpPr>
      <p:sp>
        <p:nvSpPr>
          <p:cNvPr id="69" name="Google Shape;69;p16"/>
          <p:cNvSpPr txBox="1"/>
          <p:nvPr>
            <p:ph idx="1" type="body"/>
          </p:nvPr>
        </p:nvSpPr>
        <p:spPr>
          <a:xfrm>
            <a:off x="1710425" y="2161800"/>
            <a:ext cx="5723700" cy="819900"/>
          </a:xfrm>
          <a:prstGeom prst="rect">
            <a:avLst/>
          </a:prstGeom>
        </p:spPr>
        <p:txBody>
          <a:bodyPr anchorCtr="0" anchor="t" bIns="91425" lIns="91425" spcFirstLastPara="1" rIns="91425" wrap="square" tIns="91425">
            <a:noAutofit/>
          </a:bodyPr>
          <a:lstStyle>
            <a:lvl1pPr indent="-381000" lvl="0" marL="457200" rtl="0" algn="ctr">
              <a:spcBef>
                <a:spcPts val="600"/>
              </a:spcBef>
              <a:spcAft>
                <a:spcPts val="0"/>
              </a:spcAft>
              <a:buSzPts val="24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81000" lvl="3" marL="1828800" rtl="0" algn="ctr">
              <a:spcBef>
                <a:spcPts val="0"/>
              </a:spcBef>
              <a:spcAft>
                <a:spcPts val="0"/>
              </a:spcAft>
              <a:buSzPts val="2400"/>
              <a:buChar char="●"/>
              <a:defRPr i="1"/>
            </a:lvl4pPr>
            <a:lvl5pPr indent="-381000" lvl="4" marL="2286000" rtl="0" algn="ctr">
              <a:spcBef>
                <a:spcPts val="0"/>
              </a:spcBef>
              <a:spcAft>
                <a:spcPts val="0"/>
              </a:spcAft>
              <a:buSzPts val="2400"/>
              <a:buChar char="○"/>
              <a:defRPr i="1"/>
            </a:lvl5pPr>
            <a:lvl6pPr indent="-381000" lvl="5" marL="2743200" rtl="0" algn="ctr">
              <a:spcBef>
                <a:spcPts val="0"/>
              </a:spcBef>
              <a:spcAft>
                <a:spcPts val="0"/>
              </a:spcAft>
              <a:buSzPts val="2400"/>
              <a:buChar char="■"/>
              <a:defRPr i="1"/>
            </a:lvl6pPr>
            <a:lvl7pPr indent="-381000" lvl="6" marL="3200400" rtl="0" algn="ctr">
              <a:spcBef>
                <a:spcPts val="0"/>
              </a:spcBef>
              <a:spcAft>
                <a:spcPts val="0"/>
              </a:spcAft>
              <a:buSzPts val="2400"/>
              <a:buChar char="●"/>
              <a:defRPr i="1"/>
            </a:lvl7pPr>
            <a:lvl8pPr indent="-381000" lvl="7" marL="3657600" rtl="0" algn="ctr">
              <a:spcBef>
                <a:spcPts val="0"/>
              </a:spcBef>
              <a:spcAft>
                <a:spcPts val="0"/>
              </a:spcAft>
              <a:buSzPts val="2400"/>
              <a:buChar char="○"/>
              <a:defRPr i="1"/>
            </a:lvl8pPr>
            <a:lvl9pPr indent="-381000" lvl="8" marL="4114800" rtl="0" algn="ctr">
              <a:spcBef>
                <a:spcPts val="0"/>
              </a:spcBef>
              <a:spcAft>
                <a:spcPts val="0"/>
              </a:spcAft>
              <a:buSzPts val="2400"/>
              <a:buChar char="■"/>
              <a:defRPr i="1"/>
            </a:lvl9pPr>
          </a:lstStyle>
          <a:p/>
        </p:txBody>
      </p:sp>
      <p:sp>
        <p:nvSpPr>
          <p:cNvPr id="70" name="Google Shape;70;p16"/>
          <p:cNvSpPr txBox="1"/>
          <p:nvPr/>
        </p:nvSpPr>
        <p:spPr>
          <a:xfrm>
            <a:off x="3593400" y="118141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accent6"/>
                </a:solidFill>
              </a:rPr>
              <a:t>“</a:t>
            </a:r>
            <a:endParaRPr b="1" sz="9600">
              <a:solidFill>
                <a:schemeClr val="accent6"/>
              </a:solidFill>
            </a:endParaRPr>
          </a:p>
        </p:txBody>
      </p:sp>
      <p:sp>
        <p:nvSpPr>
          <p:cNvPr id="71" name="Google Shape;71;p16"/>
          <p:cNvSpPr/>
          <p:nvPr/>
        </p:nvSpPr>
        <p:spPr>
          <a:xfrm>
            <a:off x="5723283" y="1599675"/>
            <a:ext cx="17103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p:nvPr/>
        </p:nvSpPr>
        <p:spPr>
          <a:xfrm>
            <a:off x="7434177" y="1599675"/>
            <a:ext cx="17103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p:nvPr/>
        </p:nvSpPr>
        <p:spPr>
          <a:xfrm>
            <a:off x="0" y="1599675"/>
            <a:ext cx="17103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p:nvPr/>
        </p:nvSpPr>
        <p:spPr>
          <a:xfrm>
            <a:off x="1710425" y="1599675"/>
            <a:ext cx="17103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txBox="1"/>
          <p:nvPr>
            <p:ph idx="12" type="sldNum"/>
          </p:nvPr>
        </p:nvSpPr>
        <p:spPr>
          <a:xfrm>
            <a:off x="-125" y="4830281"/>
            <a:ext cx="9144000" cy="313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76" name="Shape 76"/>
        <p:cNvGrpSpPr/>
        <p:nvPr/>
      </p:nvGrpSpPr>
      <p:grpSpPr>
        <a:xfrm>
          <a:off x="0" y="0"/>
          <a:ext cx="0" cy="0"/>
          <a:chOff x="0" y="0"/>
          <a:chExt cx="0" cy="0"/>
        </a:xfrm>
      </p:grpSpPr>
      <p:sp>
        <p:nvSpPr>
          <p:cNvPr id="77" name="Google Shape;77;p17"/>
          <p:cNvSpPr txBox="1"/>
          <p:nvPr>
            <p:ph type="title"/>
          </p:nvPr>
        </p:nvSpPr>
        <p:spPr>
          <a:xfrm>
            <a:off x="893700" y="358388"/>
            <a:ext cx="6462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8" name="Google Shape;78;p17"/>
          <p:cNvSpPr txBox="1"/>
          <p:nvPr>
            <p:ph idx="1" type="body"/>
          </p:nvPr>
        </p:nvSpPr>
        <p:spPr>
          <a:xfrm>
            <a:off x="893700" y="1373588"/>
            <a:ext cx="6462600" cy="3552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Clr>
                <a:schemeClr val="accent6"/>
              </a:buClr>
              <a:buSzPts val="1800"/>
              <a:buChar char="▷"/>
              <a:defRPr>
                <a:solidFill>
                  <a:schemeClr val="dk1"/>
                </a:solidFill>
              </a:defRPr>
            </a:lvl1pPr>
            <a:lvl2pPr indent="-381000" lvl="1" marL="914400" rtl="0">
              <a:spcBef>
                <a:spcPts val="0"/>
              </a:spcBef>
              <a:spcAft>
                <a:spcPts val="0"/>
              </a:spcAft>
              <a:buClr>
                <a:schemeClr val="dk1"/>
              </a:buClr>
              <a:buSzPts val="2400"/>
              <a:buChar char="○"/>
              <a:defRPr>
                <a:solidFill>
                  <a:schemeClr val="dk1"/>
                </a:solidFill>
              </a:defRPr>
            </a:lvl2pPr>
            <a:lvl3pPr indent="-381000" lvl="2" marL="1371600" rtl="0">
              <a:spcBef>
                <a:spcPts val="0"/>
              </a:spcBef>
              <a:spcAft>
                <a:spcPts val="0"/>
              </a:spcAft>
              <a:buClr>
                <a:schemeClr val="dk1"/>
              </a:buClr>
              <a:buSzPts val="2400"/>
              <a:buChar char="■"/>
              <a:defRPr>
                <a:solidFill>
                  <a:schemeClr val="dk1"/>
                </a:solidFill>
              </a:defRPr>
            </a:lvl3pPr>
            <a:lvl4pPr indent="-381000" lvl="3" marL="1828800" rtl="0">
              <a:spcBef>
                <a:spcPts val="0"/>
              </a:spcBef>
              <a:spcAft>
                <a:spcPts val="0"/>
              </a:spcAft>
              <a:buClr>
                <a:schemeClr val="dk1"/>
              </a:buClr>
              <a:buSzPts val="2400"/>
              <a:buChar char="●"/>
              <a:defRPr>
                <a:solidFill>
                  <a:schemeClr val="dk1"/>
                </a:solidFill>
              </a:defRPr>
            </a:lvl4pPr>
            <a:lvl5pPr indent="-381000" lvl="4" marL="2286000" rtl="0">
              <a:spcBef>
                <a:spcPts val="0"/>
              </a:spcBef>
              <a:spcAft>
                <a:spcPts val="0"/>
              </a:spcAft>
              <a:buClr>
                <a:schemeClr val="dk1"/>
              </a:buClr>
              <a:buSzPts val="2400"/>
              <a:buChar char="○"/>
              <a:defRPr>
                <a:solidFill>
                  <a:schemeClr val="dk1"/>
                </a:solidFill>
              </a:defRPr>
            </a:lvl5pPr>
            <a:lvl6pPr indent="-381000" lvl="5" marL="2743200" rtl="0">
              <a:spcBef>
                <a:spcPts val="0"/>
              </a:spcBef>
              <a:spcAft>
                <a:spcPts val="0"/>
              </a:spcAft>
              <a:buClr>
                <a:schemeClr val="dk1"/>
              </a:buClr>
              <a:buSzPts val="2400"/>
              <a:buChar char="■"/>
              <a:defRPr>
                <a:solidFill>
                  <a:schemeClr val="dk1"/>
                </a:solidFill>
              </a:defRPr>
            </a:lvl6pPr>
            <a:lvl7pPr indent="-381000" lvl="6" marL="3200400" rtl="0">
              <a:spcBef>
                <a:spcPts val="0"/>
              </a:spcBef>
              <a:spcAft>
                <a:spcPts val="0"/>
              </a:spcAft>
              <a:buClr>
                <a:schemeClr val="dk1"/>
              </a:buClr>
              <a:buSzPts val="2400"/>
              <a:buChar char="●"/>
              <a:defRPr>
                <a:solidFill>
                  <a:schemeClr val="dk1"/>
                </a:solidFill>
              </a:defRPr>
            </a:lvl7pPr>
            <a:lvl8pPr indent="-381000" lvl="7" marL="3657600" rtl="0">
              <a:spcBef>
                <a:spcPts val="0"/>
              </a:spcBef>
              <a:spcAft>
                <a:spcPts val="0"/>
              </a:spcAft>
              <a:buClr>
                <a:schemeClr val="dk1"/>
              </a:buClr>
              <a:buSzPts val="2400"/>
              <a:buChar char="○"/>
              <a:defRPr>
                <a:solidFill>
                  <a:schemeClr val="dk1"/>
                </a:solidFill>
              </a:defRPr>
            </a:lvl8pPr>
            <a:lvl9pPr indent="-381000" lvl="8" marL="4114800" rtl="0">
              <a:spcBef>
                <a:spcPts val="0"/>
              </a:spcBef>
              <a:spcAft>
                <a:spcPts val="0"/>
              </a:spcAft>
              <a:buClr>
                <a:schemeClr val="dk1"/>
              </a:buClr>
              <a:buSzPts val="2400"/>
              <a:buChar char="■"/>
              <a:defRPr>
                <a:solidFill>
                  <a:schemeClr val="dk1"/>
                </a:solidFill>
              </a:defRPr>
            </a:lvl9pPr>
          </a:lstStyle>
          <a:p/>
        </p:txBody>
      </p:sp>
      <p:sp>
        <p:nvSpPr>
          <p:cNvPr id="79" name="Google Shape;79;p17"/>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7"/>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84" name="Shape 84"/>
        <p:cNvGrpSpPr/>
        <p:nvPr/>
      </p:nvGrpSpPr>
      <p:grpSpPr>
        <a:xfrm>
          <a:off x="0" y="0"/>
          <a:ext cx="0" cy="0"/>
          <a:chOff x="0" y="0"/>
          <a:chExt cx="0" cy="0"/>
        </a:xfrm>
      </p:grpSpPr>
      <p:sp>
        <p:nvSpPr>
          <p:cNvPr id="85" name="Google Shape;85;p18"/>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txBox="1"/>
          <p:nvPr>
            <p:ph type="title"/>
          </p:nvPr>
        </p:nvSpPr>
        <p:spPr>
          <a:xfrm>
            <a:off x="893700" y="358388"/>
            <a:ext cx="6462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0" name="Google Shape;90;p18"/>
          <p:cNvSpPr txBox="1"/>
          <p:nvPr>
            <p:ph idx="1" type="body"/>
          </p:nvPr>
        </p:nvSpPr>
        <p:spPr>
          <a:xfrm>
            <a:off x="893625" y="1200150"/>
            <a:ext cx="3136800" cy="3725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91" name="Google Shape;91;p18"/>
          <p:cNvSpPr txBox="1"/>
          <p:nvPr>
            <p:ph idx="2" type="body"/>
          </p:nvPr>
        </p:nvSpPr>
        <p:spPr>
          <a:xfrm>
            <a:off x="4219456" y="1200150"/>
            <a:ext cx="3136800" cy="3725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92" name="Google Shape;92;p18"/>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93" name="Shape 93"/>
        <p:cNvGrpSpPr/>
        <p:nvPr/>
      </p:nvGrpSpPr>
      <p:grpSpPr>
        <a:xfrm>
          <a:off x="0" y="0"/>
          <a:ext cx="0" cy="0"/>
          <a:chOff x="0" y="0"/>
          <a:chExt cx="0" cy="0"/>
        </a:xfrm>
      </p:grpSpPr>
      <p:sp>
        <p:nvSpPr>
          <p:cNvPr id="94" name="Google Shape;94;p19"/>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9"/>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txBox="1"/>
          <p:nvPr>
            <p:ph type="title"/>
          </p:nvPr>
        </p:nvSpPr>
        <p:spPr>
          <a:xfrm>
            <a:off x="893700" y="358388"/>
            <a:ext cx="6462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9" name="Google Shape;99;p19"/>
          <p:cNvSpPr txBox="1"/>
          <p:nvPr>
            <p:ph idx="1" type="body"/>
          </p:nvPr>
        </p:nvSpPr>
        <p:spPr>
          <a:xfrm>
            <a:off x="893700"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0" name="Google Shape;100;p19"/>
          <p:cNvSpPr txBox="1"/>
          <p:nvPr>
            <p:ph idx="2" type="body"/>
          </p:nvPr>
        </p:nvSpPr>
        <p:spPr>
          <a:xfrm>
            <a:off x="3386404"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1" name="Google Shape;101;p19"/>
          <p:cNvSpPr txBox="1"/>
          <p:nvPr>
            <p:ph idx="3" type="body"/>
          </p:nvPr>
        </p:nvSpPr>
        <p:spPr>
          <a:xfrm>
            <a:off x="5879107"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2" name="Google Shape;102;p19"/>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3" name="Shape 103"/>
        <p:cNvGrpSpPr/>
        <p:nvPr/>
      </p:nvGrpSpPr>
      <p:grpSpPr>
        <a:xfrm>
          <a:off x="0" y="0"/>
          <a:ext cx="0" cy="0"/>
          <a:chOff x="0" y="0"/>
          <a:chExt cx="0" cy="0"/>
        </a:xfrm>
      </p:grpSpPr>
      <p:sp>
        <p:nvSpPr>
          <p:cNvPr id="104" name="Google Shape;104;p20"/>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0"/>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0"/>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txBox="1"/>
          <p:nvPr>
            <p:ph type="title"/>
          </p:nvPr>
        </p:nvSpPr>
        <p:spPr>
          <a:xfrm>
            <a:off x="893700" y="358388"/>
            <a:ext cx="6462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09" name="Google Shape;109;p20"/>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0" name="Shape 110"/>
        <p:cNvGrpSpPr/>
        <p:nvPr/>
      </p:nvGrpSpPr>
      <p:grpSpPr>
        <a:xfrm>
          <a:off x="0" y="0"/>
          <a:ext cx="0" cy="0"/>
          <a:chOff x="0" y="0"/>
          <a:chExt cx="0" cy="0"/>
        </a:xfrm>
      </p:grpSpPr>
      <p:sp>
        <p:nvSpPr>
          <p:cNvPr id="111" name="Google Shape;111;p21"/>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1"/>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1"/>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1"/>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txBox="1"/>
          <p:nvPr>
            <p:ph idx="1" type="body"/>
          </p:nvPr>
        </p:nvSpPr>
        <p:spPr>
          <a:xfrm>
            <a:off x="893700" y="4649963"/>
            <a:ext cx="6462600" cy="350700"/>
          </a:xfrm>
          <a:prstGeom prst="rect">
            <a:avLst/>
          </a:prstGeom>
        </p:spPr>
        <p:txBody>
          <a:bodyPr anchorCtr="0" anchor="b" bIns="91425" lIns="91425" spcFirstLastPara="1" rIns="91425" wrap="square" tIns="91425">
            <a:noAutofit/>
          </a:bodyPr>
          <a:lstStyle>
            <a:lvl1pPr indent="-228600" lvl="0" marL="457200" rtl="0">
              <a:spcBef>
                <a:spcPts val="360"/>
              </a:spcBef>
              <a:spcAft>
                <a:spcPts val="0"/>
              </a:spcAft>
              <a:buClr>
                <a:schemeClr val="dk2"/>
              </a:buClr>
              <a:buSzPts val="1400"/>
              <a:buNone/>
              <a:defRPr sz="1400">
                <a:solidFill>
                  <a:schemeClr val="dk2"/>
                </a:solidFill>
              </a:defRPr>
            </a:lvl1pPr>
          </a:lstStyle>
          <a:p/>
        </p:txBody>
      </p:sp>
      <p:sp>
        <p:nvSpPr>
          <p:cNvPr id="116" name="Google Shape;116;p21"/>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7" name="Shape 117"/>
        <p:cNvGrpSpPr/>
        <p:nvPr/>
      </p:nvGrpSpPr>
      <p:grpSpPr>
        <a:xfrm>
          <a:off x="0" y="0"/>
          <a:ext cx="0" cy="0"/>
          <a:chOff x="0" y="0"/>
          <a:chExt cx="0" cy="0"/>
        </a:xfrm>
      </p:grpSpPr>
      <p:sp>
        <p:nvSpPr>
          <p:cNvPr id="118" name="Google Shape;118;p22"/>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2"/>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p:nvPr/>
        </p:nvSpPr>
        <p:spPr>
          <a:xfrm>
            <a:off x="0" y="5066325"/>
            <a:ext cx="8937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p:nvPr/>
        </p:nvSpPr>
        <p:spPr>
          <a:xfrm>
            <a:off x="893710" y="5066325"/>
            <a:ext cx="6462600" cy="7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2"/>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chemeClr val="accent1"/>
        </a:solidFill>
      </p:bgPr>
    </p:bg>
    <p:spTree>
      <p:nvGrpSpPr>
        <p:cNvPr id="123" name="Shape 123"/>
        <p:cNvGrpSpPr/>
        <p:nvPr/>
      </p:nvGrpSpPr>
      <p:grpSpPr>
        <a:xfrm>
          <a:off x="0" y="0"/>
          <a:ext cx="0" cy="0"/>
          <a:chOff x="0" y="0"/>
          <a:chExt cx="0" cy="0"/>
        </a:xfrm>
      </p:grpSpPr>
      <p:sp>
        <p:nvSpPr>
          <p:cNvPr id="124" name="Google Shape;124;p23"/>
          <p:cNvSpPr/>
          <p:nvPr/>
        </p:nvSpPr>
        <p:spPr>
          <a:xfrm>
            <a:off x="7356366" y="5066325"/>
            <a:ext cx="893700" cy="7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3"/>
          <p:cNvSpPr/>
          <p:nvPr/>
        </p:nvSpPr>
        <p:spPr>
          <a:xfrm>
            <a:off x="8250312" y="5066325"/>
            <a:ext cx="893700" cy="7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3"/>
          <p:cNvSpPr/>
          <p:nvPr/>
        </p:nvSpPr>
        <p:spPr>
          <a:xfrm>
            <a:off x="0" y="5066325"/>
            <a:ext cx="893700" cy="7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3"/>
          <p:cNvSpPr/>
          <p:nvPr/>
        </p:nvSpPr>
        <p:spPr>
          <a:xfrm>
            <a:off x="893710" y="5066325"/>
            <a:ext cx="6462600" cy="7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3"/>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1.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893700" y="358388"/>
            <a:ext cx="64626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rt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p:txBody>
      </p:sp>
      <p:sp>
        <p:nvSpPr>
          <p:cNvPr id="52" name="Google Shape;52;p13"/>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381000" lvl="0" marL="457200" rtl="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indent="-381000" lvl="1" marL="9144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indent="-381000" lvl="2" marL="13716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indent="-381000" lvl="3" marL="18288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indent="-381000" lvl="4" marL="22860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indent="-381000" lvl="5" marL="27432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indent="-381000" lvl="6" marL="32004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indent="-381000" lvl="7" marL="36576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indent="-381000" lvl="8" marL="4114800" rtl="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p:txBody>
      </p:sp>
      <p:sp>
        <p:nvSpPr>
          <p:cNvPr id="53" name="Google Shape;53;p13"/>
          <p:cNvSpPr txBox="1"/>
          <p:nvPr>
            <p:ph idx="12" type="sldNum"/>
          </p:nvPr>
        </p:nvSpPr>
        <p:spPr>
          <a:xfrm>
            <a:off x="8480575" y="4696933"/>
            <a:ext cx="548700" cy="3135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accent6"/>
                </a:solidFill>
                <a:latin typeface="Lato"/>
                <a:ea typeface="Lato"/>
                <a:cs typeface="Lato"/>
                <a:sym typeface="Lato"/>
              </a:defRPr>
            </a:lvl1pPr>
            <a:lvl2pPr lvl="1" rtl="0" algn="r">
              <a:buNone/>
              <a:defRPr sz="1300">
                <a:solidFill>
                  <a:schemeClr val="accent6"/>
                </a:solidFill>
                <a:latin typeface="Lato"/>
                <a:ea typeface="Lato"/>
                <a:cs typeface="Lato"/>
                <a:sym typeface="Lato"/>
              </a:defRPr>
            </a:lvl2pPr>
            <a:lvl3pPr lvl="2" rtl="0" algn="r">
              <a:buNone/>
              <a:defRPr sz="1300">
                <a:solidFill>
                  <a:schemeClr val="accent6"/>
                </a:solidFill>
                <a:latin typeface="Lato"/>
                <a:ea typeface="Lato"/>
                <a:cs typeface="Lato"/>
                <a:sym typeface="Lato"/>
              </a:defRPr>
            </a:lvl3pPr>
            <a:lvl4pPr lvl="3" rtl="0" algn="r">
              <a:buNone/>
              <a:defRPr sz="1300">
                <a:solidFill>
                  <a:schemeClr val="accent6"/>
                </a:solidFill>
                <a:latin typeface="Lato"/>
                <a:ea typeface="Lato"/>
                <a:cs typeface="Lato"/>
                <a:sym typeface="Lato"/>
              </a:defRPr>
            </a:lvl4pPr>
            <a:lvl5pPr lvl="4" rtl="0" algn="r">
              <a:buNone/>
              <a:defRPr sz="1300">
                <a:solidFill>
                  <a:schemeClr val="accent6"/>
                </a:solidFill>
                <a:latin typeface="Lato"/>
                <a:ea typeface="Lato"/>
                <a:cs typeface="Lato"/>
                <a:sym typeface="Lato"/>
              </a:defRPr>
            </a:lvl5pPr>
            <a:lvl6pPr lvl="5" rtl="0" algn="r">
              <a:buNone/>
              <a:defRPr sz="1300">
                <a:solidFill>
                  <a:schemeClr val="accent6"/>
                </a:solidFill>
                <a:latin typeface="Lato"/>
                <a:ea typeface="Lato"/>
                <a:cs typeface="Lato"/>
                <a:sym typeface="Lato"/>
              </a:defRPr>
            </a:lvl6pPr>
            <a:lvl7pPr lvl="6" rtl="0" algn="r">
              <a:buNone/>
              <a:defRPr sz="1300">
                <a:solidFill>
                  <a:schemeClr val="accent6"/>
                </a:solidFill>
                <a:latin typeface="Lato"/>
                <a:ea typeface="Lato"/>
                <a:cs typeface="Lato"/>
                <a:sym typeface="Lato"/>
              </a:defRPr>
            </a:lvl7pPr>
            <a:lvl8pPr lvl="7" rtl="0" algn="r">
              <a:buNone/>
              <a:defRPr sz="1300">
                <a:solidFill>
                  <a:schemeClr val="accent6"/>
                </a:solidFill>
                <a:latin typeface="Lato"/>
                <a:ea typeface="Lato"/>
                <a:cs typeface="Lato"/>
                <a:sym typeface="Lato"/>
              </a:defRPr>
            </a:lvl8pPr>
            <a:lvl9pPr lvl="8" rtl="0" algn="r">
              <a:buNone/>
              <a:defRPr sz="1300">
                <a:solidFill>
                  <a:schemeClr val="accent6"/>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txBox="1"/>
          <p:nvPr>
            <p:ph type="ctrTitle"/>
          </p:nvPr>
        </p:nvSpPr>
        <p:spPr>
          <a:xfrm>
            <a:off x="667475" y="903500"/>
            <a:ext cx="67365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Evolutionary History of 2,658 Cancers</a:t>
            </a:r>
            <a:endParaRPr/>
          </a:p>
        </p:txBody>
      </p:sp>
      <p:sp>
        <p:nvSpPr>
          <p:cNvPr id="134" name="Google Shape;134;p24"/>
          <p:cNvSpPr txBox="1"/>
          <p:nvPr>
            <p:ph type="ctrTitle"/>
          </p:nvPr>
        </p:nvSpPr>
        <p:spPr>
          <a:xfrm>
            <a:off x="667475" y="2892850"/>
            <a:ext cx="3333000" cy="6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Jackie Oh (jmoh3)</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3"/>
          <p:cNvSpPr txBox="1"/>
          <p:nvPr>
            <p:ph type="title"/>
          </p:nvPr>
        </p:nvSpPr>
        <p:spPr>
          <a:xfrm>
            <a:off x="492900" y="2879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Timing copy number gains</a:t>
            </a:r>
            <a:endParaRPr/>
          </a:p>
        </p:txBody>
      </p:sp>
      <p:sp>
        <p:nvSpPr>
          <p:cNvPr id="199" name="Google Shape;199;p33"/>
          <p:cNvSpPr txBox="1"/>
          <p:nvPr>
            <p:ph idx="1" type="body"/>
          </p:nvPr>
        </p:nvSpPr>
        <p:spPr>
          <a:xfrm>
            <a:off x="492900" y="1145400"/>
            <a:ext cx="7845900" cy="3207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Don’t just want ordering, want an idea of the time of a mutation in relation to the individual’s lifespan</a:t>
            </a:r>
            <a:endParaRPr/>
          </a:p>
          <a:p>
            <a:pPr indent="-342900" lvl="0" marL="457200" rtl="0" algn="l">
              <a:spcBef>
                <a:spcPts val="0"/>
              </a:spcBef>
              <a:spcAft>
                <a:spcPts val="0"/>
              </a:spcAft>
              <a:buSzPts val="1800"/>
              <a:buChar char="▷"/>
            </a:pPr>
            <a:r>
              <a:rPr lang="en"/>
              <a:t>We can distinguish order for some clonal mutations using copy number gains, so if we know the time of the gain, then we can better determine the time of the SNVs</a:t>
            </a:r>
            <a:endParaRPr/>
          </a:p>
        </p:txBody>
      </p:sp>
      <p:sp>
        <p:nvSpPr>
          <p:cNvPr id="200" name="Google Shape;200;p33"/>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492900" y="2879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Timing copy number gains</a:t>
            </a:r>
            <a:endParaRPr/>
          </a:p>
        </p:txBody>
      </p:sp>
      <p:sp>
        <p:nvSpPr>
          <p:cNvPr id="206" name="Google Shape;206;p34"/>
          <p:cNvSpPr txBox="1"/>
          <p:nvPr>
            <p:ph idx="1" type="body"/>
          </p:nvPr>
        </p:nvSpPr>
        <p:spPr>
          <a:xfrm>
            <a:off x="492900" y="1145400"/>
            <a:ext cx="7845900" cy="2575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Goal</a:t>
            </a:r>
            <a:r>
              <a:rPr lang="en"/>
              <a:t>: Estimate the molecular time of copy number gains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Molecular time = time point at which gain happened during clonal evolution, measured as the time of occurrence relative to the number of clonal mutations</a:t>
            </a:r>
            <a:endParaRPr/>
          </a:p>
        </p:txBody>
      </p:sp>
      <p:sp>
        <p:nvSpPr>
          <p:cNvPr id="207" name="Google Shape;207;p34"/>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492900" y="2879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Timing copy number gains</a:t>
            </a:r>
            <a:endParaRPr/>
          </a:p>
        </p:txBody>
      </p:sp>
      <p:sp>
        <p:nvSpPr>
          <p:cNvPr id="213" name="Google Shape;213;p35"/>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4" name="Google Shape;214;p35"/>
          <p:cNvPicPr preferRelativeResize="0"/>
          <p:nvPr/>
        </p:nvPicPr>
        <p:blipFill>
          <a:blip r:embed="rId3">
            <a:alphaModFix/>
          </a:blip>
          <a:stretch>
            <a:fillRect/>
          </a:stretch>
        </p:blipFill>
        <p:spPr>
          <a:xfrm>
            <a:off x="599948" y="1389975"/>
            <a:ext cx="7944098" cy="2781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6"/>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Timing copy number gains</a:t>
            </a:r>
            <a:endParaRPr/>
          </a:p>
        </p:txBody>
      </p:sp>
      <p:sp>
        <p:nvSpPr>
          <p:cNvPr id="220" name="Google Shape;220;p36"/>
          <p:cNvSpPr txBox="1"/>
          <p:nvPr>
            <p:ph idx="1" type="body"/>
          </p:nvPr>
        </p:nvSpPr>
        <p:spPr>
          <a:xfrm>
            <a:off x="492900" y="1145400"/>
            <a:ext cx="7845900" cy="26622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Used three different methods to calculate timing of copy number gains</a:t>
            </a:r>
            <a:endParaRPr/>
          </a:p>
          <a:p>
            <a:pPr indent="-381000" lvl="1" marL="914400" rtl="0" algn="l">
              <a:spcBef>
                <a:spcPts val="0"/>
              </a:spcBef>
              <a:spcAft>
                <a:spcPts val="0"/>
              </a:spcAft>
              <a:buSzPts val="2400"/>
              <a:buChar char="○"/>
            </a:pPr>
            <a:r>
              <a:rPr lang="en"/>
              <a:t>cancerTiming, MutationTimeR, and PhylogicNDT SinglePatientTiming</a:t>
            </a:r>
            <a:endParaRPr/>
          </a:p>
          <a:p>
            <a:pPr indent="-342900" lvl="0" marL="457200" rtl="0" algn="l">
              <a:spcBef>
                <a:spcPts val="0"/>
              </a:spcBef>
              <a:spcAft>
                <a:spcPts val="0"/>
              </a:spcAft>
              <a:buSzPts val="1800"/>
              <a:buChar char="▷"/>
            </a:pPr>
            <a:r>
              <a:rPr lang="en"/>
              <a:t>All methods used the following formula to relate VAF to underlying number of alleles carrying a mutation</a:t>
            </a:r>
            <a:endParaRPr/>
          </a:p>
        </p:txBody>
      </p:sp>
      <p:sp>
        <p:nvSpPr>
          <p:cNvPr id="221" name="Google Shape;221;p36"/>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7"/>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Timing copy number gains</a:t>
            </a:r>
            <a:endParaRPr/>
          </a:p>
        </p:txBody>
      </p:sp>
      <p:sp>
        <p:nvSpPr>
          <p:cNvPr id="227" name="Google Shape;227;p37"/>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8" name="Google Shape;228;p37"/>
          <p:cNvSpPr txBox="1"/>
          <p:nvPr>
            <p:ph idx="1" type="body"/>
          </p:nvPr>
        </p:nvSpPr>
        <p:spPr>
          <a:xfrm>
            <a:off x="492900" y="1145400"/>
            <a:ext cx="7845900" cy="1018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All methods used this formula to relate VAF to underlying number of alleles carrying a mutation</a:t>
            </a:r>
            <a:endParaRPr/>
          </a:p>
        </p:txBody>
      </p:sp>
      <p:pic>
        <p:nvPicPr>
          <p:cNvPr id="229" name="Google Shape;229;p37"/>
          <p:cNvPicPr preferRelativeResize="0"/>
          <p:nvPr/>
        </p:nvPicPr>
        <p:blipFill>
          <a:blip r:embed="rId3">
            <a:alphaModFix/>
          </a:blip>
          <a:stretch>
            <a:fillRect/>
          </a:stretch>
        </p:blipFill>
        <p:spPr>
          <a:xfrm>
            <a:off x="1537938" y="2229175"/>
            <a:ext cx="6056424" cy="2467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Timing copy number gains</a:t>
            </a:r>
            <a:endParaRPr/>
          </a:p>
        </p:txBody>
      </p:sp>
      <p:sp>
        <p:nvSpPr>
          <p:cNvPr id="235" name="Google Shape;235;p38"/>
          <p:cNvSpPr txBox="1"/>
          <p:nvPr>
            <p:ph idx="1" type="body"/>
          </p:nvPr>
        </p:nvSpPr>
        <p:spPr>
          <a:xfrm>
            <a:off x="492900" y="1145400"/>
            <a:ext cx="7845900" cy="33684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Number of mutations n</a:t>
            </a:r>
            <a:r>
              <a:rPr baseline="-25000" lang="en"/>
              <a:t>m</a:t>
            </a:r>
            <a:r>
              <a:rPr lang="en"/>
              <a:t> at each allelic copy number m informs the time at which the gain occurred</a:t>
            </a:r>
            <a:endParaRPr/>
          </a:p>
          <a:p>
            <a:pPr indent="-342900" lvl="0" marL="457200" rtl="0" algn="l">
              <a:spcBef>
                <a:spcPts val="0"/>
              </a:spcBef>
              <a:spcAft>
                <a:spcPts val="0"/>
              </a:spcAft>
              <a:buSzPts val="1800"/>
              <a:buChar char="▷"/>
            </a:pPr>
            <a:r>
              <a:rPr lang="en"/>
              <a:t>Formulae for gain depends on copy number configuration</a:t>
            </a:r>
            <a:endParaRPr/>
          </a:p>
        </p:txBody>
      </p:sp>
      <p:sp>
        <p:nvSpPr>
          <p:cNvPr id="236" name="Google Shape;236;p38"/>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37" name="Google Shape;237;p38"/>
          <p:cNvPicPr preferRelativeResize="0"/>
          <p:nvPr/>
        </p:nvPicPr>
        <p:blipFill>
          <a:blip r:embed="rId3">
            <a:alphaModFix/>
          </a:blip>
          <a:stretch>
            <a:fillRect/>
          </a:stretch>
        </p:blipFill>
        <p:spPr>
          <a:xfrm>
            <a:off x="2361162" y="2799200"/>
            <a:ext cx="4409976" cy="1961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9"/>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Validation of timing for copy number gains</a:t>
            </a:r>
            <a:endParaRPr/>
          </a:p>
        </p:txBody>
      </p:sp>
      <p:sp>
        <p:nvSpPr>
          <p:cNvPr id="243" name="Google Shape;243;p39"/>
          <p:cNvSpPr txBox="1"/>
          <p:nvPr>
            <p:ph idx="1" type="body"/>
          </p:nvPr>
        </p:nvSpPr>
        <p:spPr>
          <a:xfrm>
            <a:off x="492900" y="1145400"/>
            <a:ext cx="7845900" cy="33684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Simulate samples using PhylogicNDT - PhylogicSim TimingSimulator model, with similar characteristics to PCAWG dataset</a:t>
            </a:r>
            <a:endParaRPr/>
          </a:p>
          <a:p>
            <a:pPr indent="-342900" lvl="0" marL="457200" rtl="0" algn="l">
              <a:spcBef>
                <a:spcPts val="0"/>
              </a:spcBef>
              <a:spcAft>
                <a:spcPts val="0"/>
              </a:spcAft>
              <a:buSzPts val="1800"/>
              <a:buChar char="▷"/>
            </a:pPr>
            <a:r>
              <a:rPr lang="en"/>
              <a:t>Compare 3 timing methods against each other on PCAWG dataset and simulated dataset</a:t>
            </a:r>
            <a:endParaRPr/>
          </a:p>
          <a:p>
            <a:pPr indent="-342900" lvl="0" marL="457200" rtl="0" algn="l">
              <a:spcBef>
                <a:spcPts val="0"/>
              </a:spcBef>
              <a:spcAft>
                <a:spcPts val="0"/>
              </a:spcAft>
              <a:buSzPts val="1800"/>
              <a:buChar char="▷"/>
            </a:pPr>
            <a:r>
              <a:rPr lang="en"/>
              <a:t>Found that all 3 methods generally agreed with each other and ground truth for simulated data</a:t>
            </a:r>
            <a:endParaRPr/>
          </a:p>
        </p:txBody>
      </p:sp>
      <p:sp>
        <p:nvSpPr>
          <p:cNvPr id="244" name="Google Shape;244;p39"/>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0"/>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Validation of timing for copy number gains</a:t>
            </a:r>
            <a:endParaRPr/>
          </a:p>
        </p:txBody>
      </p:sp>
      <p:sp>
        <p:nvSpPr>
          <p:cNvPr id="250" name="Google Shape;250;p40"/>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1" name="Google Shape;251;p40"/>
          <p:cNvPicPr preferRelativeResize="0"/>
          <p:nvPr/>
        </p:nvPicPr>
        <p:blipFill rotWithShape="1">
          <a:blip r:embed="rId3">
            <a:alphaModFix/>
          </a:blip>
          <a:srcRect b="0" l="734" r="0" t="0"/>
          <a:stretch/>
        </p:blipFill>
        <p:spPr>
          <a:xfrm>
            <a:off x="784800" y="1353075"/>
            <a:ext cx="7562701" cy="32233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41"/>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7" name="Google Shape;257;p41"/>
          <p:cNvPicPr preferRelativeResize="0"/>
          <p:nvPr/>
        </p:nvPicPr>
        <p:blipFill>
          <a:blip r:embed="rId3">
            <a:alphaModFix/>
          </a:blip>
          <a:stretch>
            <a:fillRect/>
          </a:stretch>
        </p:blipFill>
        <p:spPr>
          <a:xfrm>
            <a:off x="2797032" y="1231450"/>
            <a:ext cx="3549932" cy="3027738"/>
          </a:xfrm>
          <a:prstGeom prst="rect">
            <a:avLst/>
          </a:prstGeom>
          <a:noFill/>
          <a:ln>
            <a:noFill/>
          </a:ln>
        </p:spPr>
      </p:pic>
      <p:sp>
        <p:nvSpPr>
          <p:cNvPr id="258" name="Google Shape;258;p41"/>
          <p:cNvSpPr txBox="1"/>
          <p:nvPr/>
        </p:nvSpPr>
        <p:spPr>
          <a:xfrm>
            <a:off x="536238" y="4345250"/>
            <a:ext cx="8071500" cy="26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595959"/>
                </a:solidFill>
                <a:latin typeface="Lato"/>
                <a:ea typeface="Lato"/>
                <a:cs typeface="Lato"/>
                <a:sym typeface="Lato"/>
              </a:rPr>
              <a:t>Annotated point mutations in one sample based on VAF (top), copy number (CN) state and structural variants (middle), and resulting timing estimates (bottom).</a:t>
            </a:r>
            <a:endParaRPr sz="1200">
              <a:solidFill>
                <a:srgbClr val="595959"/>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
        <p:nvSpPr>
          <p:cNvPr id="259" name="Google Shape;259;p41"/>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2"/>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chemeClr val="accent2"/>
                </a:solidFill>
              </a:rPr>
              <a:t>2.</a:t>
            </a:r>
            <a:endParaRPr/>
          </a:p>
        </p:txBody>
      </p:sp>
      <p:sp>
        <p:nvSpPr>
          <p:cNvPr id="265" name="Google Shape;265;p42"/>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timing patterns are associated with copy number gains across different cancer types?</a:t>
            </a:r>
            <a:endParaRPr/>
          </a:p>
          <a:p>
            <a:pPr indent="0" lvl="0" marL="0" rtl="0" algn="ctr">
              <a:spcBef>
                <a:spcPts val="0"/>
              </a:spcBef>
              <a:spcAft>
                <a:spcPts val="0"/>
              </a:spcAft>
              <a:buNone/>
            </a:pPr>
            <a:r>
              <a:t/>
            </a:r>
            <a:endParaRPr/>
          </a:p>
        </p:txBody>
      </p:sp>
      <p:sp>
        <p:nvSpPr>
          <p:cNvPr id="266" name="Google Shape;266;p42"/>
          <p:cNvSpPr txBox="1"/>
          <p:nvPr>
            <p:ph idx="12" type="sldNum"/>
          </p:nvPr>
        </p:nvSpPr>
        <p:spPr>
          <a:xfrm>
            <a:off x="-125" y="4830281"/>
            <a:ext cx="9144000" cy="3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492900" y="2879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140" name="Google Shape;140;p25"/>
          <p:cNvSpPr txBox="1"/>
          <p:nvPr>
            <p:ph idx="1" type="body"/>
          </p:nvPr>
        </p:nvSpPr>
        <p:spPr>
          <a:xfrm>
            <a:off x="492900" y="1145400"/>
            <a:ext cx="7845900" cy="35523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Little is known about the time at which mutations occur, boundary between normal evolution and cancer progression</a:t>
            </a:r>
            <a:endParaRPr/>
          </a:p>
          <a:p>
            <a:pPr indent="-342900" lvl="0" marL="457200" rtl="0" algn="l">
              <a:spcBef>
                <a:spcPts val="0"/>
              </a:spcBef>
              <a:spcAft>
                <a:spcPts val="0"/>
              </a:spcAft>
              <a:buSzPts val="1800"/>
              <a:buChar char="▷"/>
            </a:pPr>
            <a:r>
              <a:rPr lang="en"/>
              <a:t>Understanding the timeline of various cancers, timing at which certain mutations arise could help with early cancer detection</a:t>
            </a:r>
            <a:endParaRPr/>
          </a:p>
        </p:txBody>
      </p:sp>
      <p:sp>
        <p:nvSpPr>
          <p:cNvPr id="141" name="Google Shape;141;p25"/>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3"/>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Molecular time distribution of gains</a:t>
            </a:r>
            <a:endParaRPr/>
          </a:p>
        </p:txBody>
      </p:sp>
      <p:sp>
        <p:nvSpPr>
          <p:cNvPr id="272" name="Google Shape;272;p43"/>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3" name="Google Shape;273;p43"/>
          <p:cNvPicPr preferRelativeResize="0"/>
          <p:nvPr/>
        </p:nvPicPr>
        <p:blipFill>
          <a:blip r:embed="rId3">
            <a:alphaModFix/>
          </a:blip>
          <a:stretch>
            <a:fillRect/>
          </a:stretch>
        </p:blipFill>
        <p:spPr>
          <a:xfrm>
            <a:off x="1451238" y="1170125"/>
            <a:ext cx="6241519" cy="3038850"/>
          </a:xfrm>
          <a:prstGeom prst="rect">
            <a:avLst/>
          </a:prstGeom>
          <a:noFill/>
          <a:ln>
            <a:noFill/>
          </a:ln>
        </p:spPr>
      </p:pic>
      <p:sp>
        <p:nvSpPr>
          <p:cNvPr id="274" name="Google Shape;274;p43"/>
          <p:cNvSpPr txBox="1"/>
          <p:nvPr/>
        </p:nvSpPr>
        <p:spPr>
          <a:xfrm>
            <a:off x="536250" y="4233700"/>
            <a:ext cx="8071500" cy="70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595959"/>
                </a:solidFill>
                <a:latin typeface="Lato"/>
                <a:ea typeface="Lato"/>
                <a:cs typeface="Lato"/>
                <a:sym typeface="Lato"/>
              </a:rPr>
              <a:t>c</a:t>
            </a:r>
            <a:r>
              <a:rPr lang="en" sz="1200">
                <a:solidFill>
                  <a:srgbClr val="595959"/>
                </a:solidFill>
                <a:latin typeface="Lato"/>
                <a:ea typeface="Lato"/>
                <a:cs typeface="Lato"/>
                <a:sym typeface="Lato"/>
              </a:rPr>
              <a:t> - overview of molecular time distribution of copy number gains across cancer types, </a:t>
            </a:r>
            <a:r>
              <a:rPr b="1" lang="en" sz="1200">
                <a:solidFill>
                  <a:srgbClr val="595959"/>
                </a:solidFill>
                <a:latin typeface="Lato"/>
                <a:ea typeface="Lato"/>
                <a:cs typeface="Lato"/>
                <a:sym typeface="Lato"/>
              </a:rPr>
              <a:t>d</a:t>
            </a:r>
            <a:r>
              <a:rPr lang="en" sz="1200">
                <a:solidFill>
                  <a:srgbClr val="595959"/>
                </a:solidFill>
                <a:latin typeface="Lato"/>
                <a:ea typeface="Lato"/>
                <a:cs typeface="Lato"/>
                <a:sym typeface="Lato"/>
              </a:rPr>
              <a:t> - heat maps representing molecular timing estimates of gains on different chromosome arms (x axis) for individual samples (y axis) for selected tumor types</a:t>
            </a:r>
            <a:endParaRPr sz="1200">
              <a:solidFill>
                <a:srgbClr val="595959"/>
              </a:solidFill>
              <a:latin typeface="Lato"/>
              <a:ea typeface="Lato"/>
              <a:cs typeface="Lato"/>
              <a:sym typeface="Lato"/>
            </a:endParaRPr>
          </a:p>
          <a:p>
            <a:pPr indent="0" lvl="0" marL="0" rtl="0" algn="l">
              <a:lnSpc>
                <a:spcPct val="115000"/>
              </a:lnSpc>
              <a:spcBef>
                <a:spcPts val="1600"/>
              </a:spcBef>
              <a:spcAft>
                <a:spcPts val="0"/>
              </a:spcAft>
              <a:buNone/>
            </a:pPr>
            <a:r>
              <a:t/>
            </a:r>
            <a:endParaRPr sz="1200">
              <a:solidFill>
                <a:srgbClr val="595959"/>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78" name="Shape 278"/>
        <p:cNvGrpSpPr/>
        <p:nvPr/>
      </p:nvGrpSpPr>
      <p:grpSpPr>
        <a:xfrm>
          <a:off x="0" y="0"/>
          <a:ext cx="0" cy="0"/>
          <a:chOff x="0" y="0"/>
          <a:chExt cx="0" cy="0"/>
        </a:xfrm>
      </p:grpSpPr>
      <p:sp>
        <p:nvSpPr>
          <p:cNvPr id="279" name="Google Shape;279;p44"/>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Molecular time distribution of gains</a:t>
            </a:r>
            <a:endParaRPr/>
          </a:p>
        </p:txBody>
      </p:sp>
      <p:sp>
        <p:nvSpPr>
          <p:cNvPr id="280" name="Google Shape;280;p44"/>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1" name="Google Shape;281;p44"/>
          <p:cNvSpPr txBox="1"/>
          <p:nvPr/>
        </p:nvSpPr>
        <p:spPr>
          <a:xfrm>
            <a:off x="536250" y="4233700"/>
            <a:ext cx="8071500" cy="72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595959"/>
                </a:solidFill>
                <a:latin typeface="Lato"/>
                <a:ea typeface="Lato"/>
                <a:cs typeface="Lato"/>
                <a:sym typeface="Lato"/>
              </a:rPr>
              <a:t>e</a:t>
            </a:r>
            <a:r>
              <a:rPr lang="en" sz="1200">
                <a:solidFill>
                  <a:srgbClr val="595959"/>
                </a:solidFill>
                <a:latin typeface="Lato"/>
                <a:ea typeface="Lato"/>
                <a:cs typeface="Lato"/>
                <a:sym typeface="Lato"/>
              </a:rPr>
              <a:t> - Temporal patterns of two near-diploid cases illustrating synchronous gains (top) and asynchronous gains (bottom)</a:t>
            </a:r>
            <a:r>
              <a:rPr lang="en" sz="1100"/>
              <a:t>				</a:t>
            </a:r>
            <a:endParaRPr sz="1100"/>
          </a:p>
          <a:p>
            <a:pPr indent="0" lvl="0" marL="0" rtl="0" algn="l">
              <a:lnSpc>
                <a:spcPct val="115000"/>
              </a:lnSpc>
              <a:spcBef>
                <a:spcPts val="1600"/>
              </a:spcBef>
              <a:spcAft>
                <a:spcPts val="0"/>
              </a:spcAft>
              <a:buNone/>
            </a:pPr>
            <a:r>
              <a:rPr lang="en" sz="1100"/>
              <a:t>			</a:t>
            </a:r>
            <a:endParaRPr sz="1100"/>
          </a:p>
          <a:p>
            <a:pPr indent="0" lvl="0" marL="0" rtl="0" algn="l">
              <a:lnSpc>
                <a:spcPct val="115000"/>
              </a:lnSpc>
              <a:spcBef>
                <a:spcPts val="1600"/>
              </a:spcBef>
              <a:spcAft>
                <a:spcPts val="0"/>
              </a:spcAft>
              <a:buNone/>
            </a:pPr>
            <a:r>
              <a:rPr lang="en" sz="1100"/>
              <a:t>		</a:t>
            </a:r>
            <a:endParaRPr sz="1100"/>
          </a:p>
          <a:p>
            <a:pPr indent="0" lvl="0" marL="0" rtl="0" algn="l">
              <a:lnSpc>
                <a:spcPct val="115000"/>
              </a:lnSpc>
              <a:spcBef>
                <a:spcPts val="1600"/>
              </a:spcBef>
              <a:spcAft>
                <a:spcPts val="1600"/>
              </a:spcAft>
              <a:buNone/>
            </a:pPr>
            <a:r>
              <a:t/>
            </a:r>
            <a:endParaRPr sz="1200">
              <a:solidFill>
                <a:srgbClr val="595959"/>
              </a:solidFill>
              <a:latin typeface="Lato"/>
              <a:ea typeface="Lato"/>
              <a:cs typeface="Lato"/>
              <a:sym typeface="Lato"/>
            </a:endParaRPr>
          </a:p>
        </p:txBody>
      </p:sp>
      <p:pic>
        <p:nvPicPr>
          <p:cNvPr id="282" name="Google Shape;282;p44"/>
          <p:cNvPicPr preferRelativeResize="0"/>
          <p:nvPr/>
        </p:nvPicPr>
        <p:blipFill>
          <a:blip r:embed="rId3">
            <a:alphaModFix/>
          </a:blip>
          <a:stretch>
            <a:fillRect/>
          </a:stretch>
        </p:blipFill>
        <p:spPr>
          <a:xfrm>
            <a:off x="3136684" y="1176262"/>
            <a:ext cx="2870624" cy="3057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86" name="Shape 286"/>
        <p:cNvGrpSpPr/>
        <p:nvPr/>
      </p:nvGrpSpPr>
      <p:grpSpPr>
        <a:xfrm>
          <a:off x="0" y="0"/>
          <a:ext cx="0" cy="0"/>
          <a:chOff x="0" y="0"/>
          <a:chExt cx="0" cy="0"/>
        </a:xfrm>
      </p:grpSpPr>
      <p:sp>
        <p:nvSpPr>
          <p:cNvPr id="287" name="Google Shape;287;p45"/>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Molecular time distribution of gains</a:t>
            </a:r>
            <a:endParaRPr/>
          </a:p>
        </p:txBody>
      </p:sp>
      <p:sp>
        <p:nvSpPr>
          <p:cNvPr id="288" name="Google Shape;288;p45"/>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9" name="Google Shape;289;p45"/>
          <p:cNvSpPr txBox="1"/>
          <p:nvPr/>
        </p:nvSpPr>
        <p:spPr>
          <a:xfrm>
            <a:off x="536250" y="4233700"/>
            <a:ext cx="8071500" cy="72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595959"/>
                </a:solidFill>
                <a:latin typeface="Lato"/>
                <a:ea typeface="Lato"/>
                <a:cs typeface="Lato"/>
                <a:sym typeface="Lato"/>
              </a:rPr>
              <a:t>f</a:t>
            </a:r>
            <a:r>
              <a:rPr lang="en" sz="1200">
                <a:solidFill>
                  <a:srgbClr val="595959"/>
                </a:solidFill>
                <a:latin typeface="Lato"/>
                <a:ea typeface="Lato"/>
                <a:cs typeface="Lato"/>
                <a:sym typeface="Lato"/>
              </a:rPr>
              <a:t> - Left, distribution of synchronous and asynchronous gain patterns across samples, split by WGD status. Uninformative samples have too few or too small gains for accurate timing. Right, the enrichment of synchronous gains in near-diploid samples is shown by systematic permutation tests. </a:t>
            </a:r>
            <a:endParaRPr sz="1200">
              <a:solidFill>
                <a:srgbClr val="595959"/>
              </a:solidFill>
              <a:latin typeface="Lato"/>
              <a:ea typeface="Lato"/>
              <a:cs typeface="Lato"/>
              <a:sym typeface="Lato"/>
            </a:endParaRPr>
          </a:p>
          <a:p>
            <a:pPr indent="0" lvl="0" marL="0" rtl="0" algn="l">
              <a:lnSpc>
                <a:spcPct val="115000"/>
              </a:lnSpc>
              <a:spcBef>
                <a:spcPts val="1600"/>
              </a:spcBef>
              <a:spcAft>
                <a:spcPts val="0"/>
              </a:spcAft>
              <a:buNone/>
            </a:pPr>
            <a:r>
              <a:rPr lang="en" sz="1100"/>
              <a:t>				</a:t>
            </a:r>
            <a:endParaRPr sz="1100"/>
          </a:p>
          <a:p>
            <a:pPr indent="0" lvl="0" marL="0" rtl="0" algn="l">
              <a:lnSpc>
                <a:spcPct val="115000"/>
              </a:lnSpc>
              <a:spcBef>
                <a:spcPts val="0"/>
              </a:spcBef>
              <a:spcAft>
                <a:spcPts val="0"/>
              </a:spcAft>
              <a:buNone/>
            </a:pPr>
            <a:r>
              <a:rPr lang="en" sz="1100"/>
              <a:t>			</a:t>
            </a:r>
            <a:endParaRPr sz="1100"/>
          </a:p>
          <a:p>
            <a:pPr indent="0" lvl="0" marL="0" rtl="0" algn="l">
              <a:lnSpc>
                <a:spcPct val="115000"/>
              </a:lnSpc>
              <a:spcBef>
                <a:spcPts val="1600"/>
              </a:spcBef>
              <a:spcAft>
                <a:spcPts val="0"/>
              </a:spcAft>
              <a:buNone/>
            </a:pPr>
            <a:r>
              <a:rPr lang="en" sz="1100"/>
              <a:t>		</a:t>
            </a:r>
            <a:endParaRPr sz="1100"/>
          </a:p>
          <a:p>
            <a:pPr indent="0" lvl="0" marL="0" rtl="0" algn="l">
              <a:lnSpc>
                <a:spcPct val="115000"/>
              </a:lnSpc>
              <a:spcBef>
                <a:spcPts val="1600"/>
              </a:spcBef>
              <a:spcAft>
                <a:spcPts val="1600"/>
              </a:spcAft>
              <a:buNone/>
            </a:pPr>
            <a:r>
              <a:t/>
            </a:r>
            <a:endParaRPr sz="1200">
              <a:solidFill>
                <a:srgbClr val="595959"/>
              </a:solidFill>
              <a:latin typeface="Lato"/>
              <a:ea typeface="Lato"/>
              <a:cs typeface="Lato"/>
              <a:sym typeface="Lato"/>
            </a:endParaRPr>
          </a:p>
        </p:txBody>
      </p:sp>
      <p:pic>
        <p:nvPicPr>
          <p:cNvPr id="290" name="Google Shape;290;p45"/>
          <p:cNvPicPr preferRelativeResize="0"/>
          <p:nvPr/>
        </p:nvPicPr>
        <p:blipFill rotWithShape="1">
          <a:blip r:embed="rId3">
            <a:alphaModFix/>
          </a:blip>
          <a:srcRect b="40807" l="0" r="0" t="0"/>
          <a:stretch/>
        </p:blipFill>
        <p:spPr>
          <a:xfrm>
            <a:off x="2277013" y="1383113"/>
            <a:ext cx="4589976" cy="2377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94" name="Shape 294"/>
        <p:cNvGrpSpPr/>
        <p:nvPr/>
      </p:nvGrpSpPr>
      <p:grpSpPr>
        <a:xfrm>
          <a:off x="0" y="0"/>
          <a:ext cx="0" cy="0"/>
          <a:chOff x="0" y="0"/>
          <a:chExt cx="0" cy="0"/>
        </a:xfrm>
      </p:grpSpPr>
      <p:sp>
        <p:nvSpPr>
          <p:cNvPr id="295" name="Google Shape;295;p46"/>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Molecular time distribution of gains</a:t>
            </a:r>
            <a:endParaRPr/>
          </a:p>
        </p:txBody>
      </p:sp>
      <p:sp>
        <p:nvSpPr>
          <p:cNvPr id="296" name="Google Shape;296;p46"/>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7" name="Google Shape;297;p46"/>
          <p:cNvSpPr txBox="1"/>
          <p:nvPr/>
        </p:nvSpPr>
        <p:spPr>
          <a:xfrm>
            <a:off x="536250" y="4233700"/>
            <a:ext cx="8071500" cy="72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595959"/>
                </a:solidFill>
                <a:latin typeface="Lato"/>
                <a:ea typeface="Lato"/>
                <a:cs typeface="Lato"/>
                <a:sym typeface="Lato"/>
              </a:rPr>
              <a:t>g </a:t>
            </a:r>
            <a:r>
              <a:rPr lang="en" sz="1200">
                <a:solidFill>
                  <a:srgbClr val="595959"/>
                </a:solidFill>
                <a:latin typeface="Lato"/>
                <a:ea typeface="Lato"/>
                <a:cs typeface="Lato"/>
                <a:sym typeface="Lato"/>
              </a:rPr>
              <a:t>- Proportion of copy number segments (n = 90,387) with secondary gains. Error bars denote 95% credible intervals. ND, near diploid. </a:t>
            </a:r>
            <a:r>
              <a:rPr b="1" lang="en" sz="1200">
                <a:solidFill>
                  <a:srgbClr val="595959"/>
                </a:solidFill>
                <a:latin typeface="Lato"/>
                <a:ea typeface="Lato"/>
                <a:cs typeface="Lato"/>
                <a:sym typeface="Lato"/>
              </a:rPr>
              <a:t>h </a:t>
            </a:r>
            <a:r>
              <a:rPr lang="en" sz="1200">
                <a:solidFill>
                  <a:srgbClr val="595959"/>
                </a:solidFill>
                <a:latin typeface="Lato"/>
                <a:ea typeface="Lato"/>
                <a:cs typeface="Lato"/>
                <a:sym typeface="Lato"/>
              </a:rPr>
              <a:t>- Distribution of the relative latency of n = 824 secondary gains with available timing information, scaled to the time after the first gain and aggregated per chromosome. </a:t>
            </a:r>
            <a:endParaRPr sz="1200">
              <a:solidFill>
                <a:srgbClr val="595959"/>
              </a:solidFill>
              <a:latin typeface="Lato"/>
              <a:ea typeface="Lato"/>
              <a:cs typeface="Lato"/>
              <a:sym typeface="Lato"/>
            </a:endParaRPr>
          </a:p>
        </p:txBody>
      </p:sp>
      <p:pic>
        <p:nvPicPr>
          <p:cNvPr id="298" name="Google Shape;298;p46"/>
          <p:cNvPicPr preferRelativeResize="0"/>
          <p:nvPr/>
        </p:nvPicPr>
        <p:blipFill rotWithShape="1">
          <a:blip r:embed="rId3">
            <a:alphaModFix/>
          </a:blip>
          <a:srcRect b="0" l="0" r="0" t="58818"/>
          <a:stretch/>
        </p:blipFill>
        <p:spPr>
          <a:xfrm>
            <a:off x="1972975" y="1635226"/>
            <a:ext cx="5198049" cy="18730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47"/>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Key takeaways</a:t>
            </a:r>
            <a:endParaRPr/>
          </a:p>
        </p:txBody>
      </p:sp>
      <p:sp>
        <p:nvSpPr>
          <p:cNvPr id="304" name="Google Shape;304;p47"/>
          <p:cNvSpPr txBox="1"/>
          <p:nvPr>
            <p:ph idx="1" type="body"/>
          </p:nvPr>
        </p:nvSpPr>
        <p:spPr>
          <a:xfrm>
            <a:off x="492900" y="1145400"/>
            <a:ext cx="7845900" cy="32418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Systematic differences in distributions for molecular timing of gains between different tumor types</a:t>
            </a:r>
            <a:endParaRPr/>
          </a:p>
          <a:p>
            <a:pPr indent="-342900" lvl="0" marL="457200" rtl="0" algn="l">
              <a:spcBef>
                <a:spcPts val="0"/>
              </a:spcBef>
              <a:spcAft>
                <a:spcPts val="0"/>
              </a:spcAft>
              <a:buSzPts val="1800"/>
              <a:buChar char="▷"/>
            </a:pPr>
            <a:r>
              <a:rPr lang="en"/>
              <a:t>Similar distributions in molecular timing for gains on chromosomes for one tumor type</a:t>
            </a:r>
            <a:endParaRPr/>
          </a:p>
          <a:p>
            <a:pPr indent="-342900" lvl="0" marL="457200" rtl="0" algn="l">
              <a:spcBef>
                <a:spcPts val="0"/>
              </a:spcBef>
              <a:spcAft>
                <a:spcPts val="0"/>
              </a:spcAft>
              <a:buSzPts val="1800"/>
              <a:buChar char="▷"/>
            </a:pPr>
            <a:r>
              <a:rPr lang="en"/>
              <a:t>Gains in the same tumor often appear to occur at a similar molecular time</a:t>
            </a:r>
            <a:endParaRPr/>
          </a:p>
          <a:p>
            <a:pPr indent="-381000" lvl="1" marL="914400" rtl="0" algn="l">
              <a:spcBef>
                <a:spcPts val="0"/>
              </a:spcBef>
              <a:spcAft>
                <a:spcPts val="0"/>
              </a:spcAft>
              <a:buSzPts val="2400"/>
              <a:buChar char="○"/>
            </a:pPr>
            <a:r>
              <a:rPr lang="en"/>
              <a:t>Suggests most copy number gains occur during  punctuated bursts</a:t>
            </a:r>
            <a:endParaRPr/>
          </a:p>
        </p:txBody>
      </p:sp>
      <p:sp>
        <p:nvSpPr>
          <p:cNvPr id="305" name="Google Shape;305;p47"/>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8"/>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chemeClr val="accent2"/>
                </a:solidFill>
              </a:rPr>
              <a:t>3.</a:t>
            </a:r>
            <a:endParaRPr/>
          </a:p>
        </p:txBody>
      </p:sp>
      <p:sp>
        <p:nvSpPr>
          <p:cNvPr id="311" name="Google Shape;311;p48"/>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When do driver mutations typically occur in an individual’s lifetime?</a:t>
            </a:r>
            <a:endParaRPr/>
          </a:p>
          <a:p>
            <a:pPr indent="0" lvl="0" marL="0" rtl="0" algn="ctr">
              <a:spcBef>
                <a:spcPts val="0"/>
              </a:spcBef>
              <a:spcAft>
                <a:spcPts val="0"/>
              </a:spcAft>
              <a:buNone/>
            </a:pPr>
            <a:r>
              <a:t/>
            </a:r>
            <a:endParaRPr/>
          </a:p>
        </p:txBody>
      </p:sp>
      <p:sp>
        <p:nvSpPr>
          <p:cNvPr id="312" name="Google Shape;312;p48"/>
          <p:cNvSpPr txBox="1"/>
          <p:nvPr>
            <p:ph idx="12" type="sldNum"/>
          </p:nvPr>
        </p:nvSpPr>
        <p:spPr>
          <a:xfrm>
            <a:off x="-125" y="4830281"/>
            <a:ext cx="9144000" cy="3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9"/>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Timing of Driver Mutations</a:t>
            </a:r>
            <a:endParaRPr/>
          </a:p>
        </p:txBody>
      </p:sp>
      <p:sp>
        <p:nvSpPr>
          <p:cNvPr id="318" name="Google Shape;318;p49"/>
          <p:cNvSpPr txBox="1"/>
          <p:nvPr>
            <p:ph idx="1" type="body"/>
          </p:nvPr>
        </p:nvSpPr>
        <p:spPr>
          <a:xfrm>
            <a:off x="492900" y="1145400"/>
            <a:ext cx="7845900" cy="32418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How likely is it for a driver mutation to be early vs late  clonal or clonal vs subclonal compared to passenger mutations in the same region?</a:t>
            </a:r>
            <a:endParaRPr/>
          </a:p>
          <a:p>
            <a:pPr indent="-342900" lvl="0" marL="457200" rtl="0" algn="l">
              <a:spcBef>
                <a:spcPts val="0"/>
              </a:spcBef>
              <a:spcAft>
                <a:spcPts val="0"/>
              </a:spcAft>
              <a:buSzPts val="1800"/>
              <a:buChar char="▷"/>
            </a:pPr>
            <a:r>
              <a:rPr lang="en"/>
              <a:t>Found odds ratio of early vs late clonal and clonal vs subclonal calculated for driver mutations against distribution of all other mutations present in fragments with same copy number composition</a:t>
            </a:r>
            <a:endParaRPr/>
          </a:p>
        </p:txBody>
      </p:sp>
      <p:sp>
        <p:nvSpPr>
          <p:cNvPr id="319" name="Google Shape;319;p49"/>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0" name="Google Shape;320;p49"/>
          <p:cNvPicPr preferRelativeResize="0"/>
          <p:nvPr/>
        </p:nvPicPr>
        <p:blipFill>
          <a:blip r:embed="rId3">
            <a:alphaModFix/>
          </a:blip>
          <a:stretch>
            <a:fillRect/>
          </a:stretch>
        </p:blipFill>
        <p:spPr>
          <a:xfrm>
            <a:off x="959900" y="3919800"/>
            <a:ext cx="6911900" cy="1000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50"/>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Molecular time distribution of drivers</a:t>
            </a:r>
            <a:endParaRPr/>
          </a:p>
        </p:txBody>
      </p:sp>
      <p:sp>
        <p:nvSpPr>
          <p:cNvPr id="326" name="Google Shape;326;p50"/>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7" name="Google Shape;327;p50"/>
          <p:cNvSpPr txBox="1"/>
          <p:nvPr/>
        </p:nvSpPr>
        <p:spPr>
          <a:xfrm>
            <a:off x="536250" y="4233700"/>
            <a:ext cx="8071500" cy="72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200">
                <a:solidFill>
                  <a:srgbClr val="595959"/>
                </a:solidFill>
                <a:latin typeface="Lato"/>
                <a:ea typeface="Lato"/>
                <a:cs typeface="Lato"/>
                <a:sym typeface="Lato"/>
              </a:rPr>
              <a:t>b</a:t>
            </a:r>
            <a:r>
              <a:rPr lang="en" sz="1200">
                <a:solidFill>
                  <a:srgbClr val="595959"/>
                </a:solidFill>
                <a:latin typeface="Lato"/>
                <a:ea typeface="Lato"/>
                <a:cs typeface="Lato"/>
                <a:sym typeface="Lato"/>
              </a:rPr>
              <a:t> - Relative timing of the 50 most recurrent driver lesions using odds ratio of early vs late clonal mutation driver mutations vs background, </a:t>
            </a:r>
            <a:r>
              <a:rPr b="1" lang="en" sz="1200">
                <a:solidFill>
                  <a:srgbClr val="595959"/>
                </a:solidFill>
                <a:latin typeface="Lato"/>
                <a:ea typeface="Lato"/>
                <a:cs typeface="Lato"/>
                <a:sym typeface="Lato"/>
              </a:rPr>
              <a:t>c</a:t>
            </a:r>
            <a:r>
              <a:rPr lang="en" sz="1200">
                <a:solidFill>
                  <a:srgbClr val="595959"/>
                </a:solidFill>
                <a:latin typeface="Lato"/>
                <a:ea typeface="Lato"/>
                <a:cs typeface="Lato"/>
                <a:sym typeface="Lato"/>
              </a:rPr>
              <a:t> - Relative timing of TP53 mutations across cancer types, using same odds ratio as </a:t>
            </a:r>
            <a:r>
              <a:rPr b="1" lang="en" sz="1200">
                <a:solidFill>
                  <a:srgbClr val="595959"/>
                </a:solidFill>
                <a:latin typeface="Lato"/>
                <a:ea typeface="Lato"/>
                <a:cs typeface="Lato"/>
                <a:sym typeface="Lato"/>
              </a:rPr>
              <a:t>b</a:t>
            </a:r>
            <a:r>
              <a:rPr lang="en" sz="1200">
                <a:solidFill>
                  <a:srgbClr val="595959"/>
                </a:solidFill>
                <a:latin typeface="Lato"/>
                <a:ea typeface="Lato"/>
                <a:cs typeface="Lato"/>
                <a:sym typeface="Lato"/>
              </a:rPr>
              <a:t>, </a:t>
            </a:r>
            <a:r>
              <a:rPr b="1" lang="en" sz="1200">
                <a:solidFill>
                  <a:srgbClr val="595959"/>
                </a:solidFill>
                <a:latin typeface="Lato"/>
                <a:ea typeface="Lato"/>
                <a:cs typeface="Lato"/>
                <a:sym typeface="Lato"/>
              </a:rPr>
              <a:t>d </a:t>
            </a:r>
            <a:r>
              <a:rPr lang="en" sz="1200">
                <a:solidFill>
                  <a:srgbClr val="595959"/>
                </a:solidFill>
                <a:latin typeface="Lato"/>
                <a:ea typeface="Lato"/>
                <a:cs typeface="Lato"/>
                <a:sym typeface="Lato"/>
              </a:rPr>
              <a:t>- Estimated number of unique genes contributing 50% of all drivers in different timing epochs</a:t>
            </a:r>
            <a:endParaRPr sz="1200">
              <a:solidFill>
                <a:srgbClr val="595959"/>
              </a:solidFill>
              <a:latin typeface="Lato"/>
              <a:ea typeface="Lato"/>
              <a:cs typeface="Lato"/>
              <a:sym typeface="Lato"/>
            </a:endParaRPr>
          </a:p>
        </p:txBody>
      </p:sp>
      <p:pic>
        <p:nvPicPr>
          <p:cNvPr id="328" name="Google Shape;328;p50"/>
          <p:cNvPicPr preferRelativeResize="0"/>
          <p:nvPr/>
        </p:nvPicPr>
        <p:blipFill>
          <a:blip r:embed="rId3">
            <a:alphaModFix/>
          </a:blip>
          <a:stretch>
            <a:fillRect/>
          </a:stretch>
        </p:blipFill>
        <p:spPr>
          <a:xfrm>
            <a:off x="2655463" y="1182950"/>
            <a:ext cx="3833076" cy="3013201"/>
          </a:xfrm>
          <a:prstGeom prst="rect">
            <a:avLst/>
          </a:prstGeom>
          <a:noFill/>
          <a:ln>
            <a:noFill/>
          </a:ln>
        </p:spPr>
      </p:pic>
      <p:sp>
        <p:nvSpPr>
          <p:cNvPr id="329" name="Google Shape;329;p50"/>
          <p:cNvSpPr/>
          <p:nvPr/>
        </p:nvSpPr>
        <p:spPr>
          <a:xfrm>
            <a:off x="5190925" y="2424725"/>
            <a:ext cx="1218000" cy="151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51"/>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Key takeaways</a:t>
            </a:r>
            <a:endParaRPr/>
          </a:p>
        </p:txBody>
      </p:sp>
      <p:sp>
        <p:nvSpPr>
          <p:cNvPr id="335" name="Google Shape;335;p51"/>
          <p:cNvSpPr txBox="1"/>
          <p:nvPr>
            <p:ph idx="1" type="body"/>
          </p:nvPr>
        </p:nvSpPr>
        <p:spPr>
          <a:xfrm>
            <a:off x="492900" y="1145400"/>
            <a:ext cx="7845900" cy="32418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Common driver mutations tend to appear early, while rarer driver mutations tend to appear later in tumor development</a:t>
            </a:r>
            <a:endParaRPr/>
          </a:p>
          <a:p>
            <a:pPr indent="-342900" lvl="0" marL="457200" rtl="0" algn="l">
              <a:spcBef>
                <a:spcPts val="0"/>
              </a:spcBef>
              <a:spcAft>
                <a:spcPts val="0"/>
              </a:spcAft>
              <a:buSzPts val="1800"/>
              <a:buChar char="▷"/>
            </a:pPr>
            <a:r>
              <a:rPr lang="en"/>
              <a:t>There are typical orderings to time at which drivers occur in different cancers</a:t>
            </a:r>
            <a:endParaRPr/>
          </a:p>
        </p:txBody>
      </p:sp>
      <p:sp>
        <p:nvSpPr>
          <p:cNvPr id="336" name="Google Shape;336;p51"/>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52"/>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chemeClr val="accent2"/>
                </a:solidFill>
              </a:rPr>
              <a:t>4</a:t>
            </a:r>
            <a:r>
              <a:rPr lang="en" sz="7200">
                <a:solidFill>
                  <a:schemeClr val="accent2"/>
                </a:solidFill>
              </a:rPr>
              <a:t>.</a:t>
            </a:r>
            <a:endParaRPr/>
          </a:p>
        </p:txBody>
      </p:sp>
      <p:sp>
        <p:nvSpPr>
          <p:cNvPr id="342" name="Google Shape;342;p52"/>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can we relate mutational time to chronological time?</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43" name="Google Shape;343;p52"/>
          <p:cNvSpPr txBox="1"/>
          <p:nvPr>
            <p:ph idx="12" type="sldNum"/>
          </p:nvPr>
        </p:nvSpPr>
        <p:spPr>
          <a:xfrm>
            <a:off x="-125" y="4830281"/>
            <a:ext cx="9144000" cy="3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492900" y="2879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Key Questions:</a:t>
            </a:r>
            <a:endParaRPr/>
          </a:p>
        </p:txBody>
      </p:sp>
      <p:sp>
        <p:nvSpPr>
          <p:cNvPr id="147" name="Google Shape;147;p26"/>
          <p:cNvSpPr txBox="1"/>
          <p:nvPr>
            <p:ph idx="1" type="body"/>
          </p:nvPr>
        </p:nvSpPr>
        <p:spPr>
          <a:xfrm>
            <a:off x="492900" y="1145400"/>
            <a:ext cx="7845900" cy="35523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AutoNum type="arabicPeriod"/>
            </a:pPr>
            <a:r>
              <a:rPr lang="en"/>
              <a:t>Can we reconstruct the life history of a tumor?</a:t>
            </a:r>
            <a:endParaRPr/>
          </a:p>
          <a:p>
            <a:pPr indent="-342900" lvl="0" marL="457200" rtl="0" algn="l">
              <a:spcBef>
                <a:spcPts val="0"/>
              </a:spcBef>
              <a:spcAft>
                <a:spcPts val="0"/>
              </a:spcAft>
              <a:buSzPts val="1800"/>
              <a:buAutoNum type="arabicPeriod"/>
            </a:pPr>
            <a:r>
              <a:rPr lang="en"/>
              <a:t>What timing patterns are associated with copy number gains across different cancer types?</a:t>
            </a:r>
            <a:endParaRPr/>
          </a:p>
          <a:p>
            <a:pPr indent="-342900" lvl="0" marL="457200" rtl="0" algn="l">
              <a:spcBef>
                <a:spcPts val="0"/>
              </a:spcBef>
              <a:spcAft>
                <a:spcPts val="0"/>
              </a:spcAft>
              <a:buSzPts val="1800"/>
              <a:buAutoNum type="arabicPeriod"/>
            </a:pPr>
            <a:r>
              <a:rPr lang="en"/>
              <a:t>When do driver mutations typically occur in an individual’s lifetime?</a:t>
            </a:r>
            <a:endParaRPr/>
          </a:p>
          <a:p>
            <a:pPr indent="-342900" lvl="0" marL="457200" rtl="0" algn="l">
              <a:spcBef>
                <a:spcPts val="0"/>
              </a:spcBef>
              <a:spcAft>
                <a:spcPts val="0"/>
              </a:spcAft>
              <a:buSzPts val="1800"/>
              <a:buAutoNum type="arabicPeriod"/>
            </a:pPr>
            <a:r>
              <a:rPr lang="en"/>
              <a:t>How can we relate mutational time to chronological time?</a:t>
            </a:r>
            <a:endParaRPr/>
          </a:p>
        </p:txBody>
      </p:sp>
      <p:sp>
        <p:nvSpPr>
          <p:cNvPr id="148" name="Google Shape;148;p26"/>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53"/>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Chronological time estimates</a:t>
            </a:r>
            <a:endParaRPr/>
          </a:p>
        </p:txBody>
      </p:sp>
      <p:sp>
        <p:nvSpPr>
          <p:cNvPr id="349" name="Google Shape;349;p53"/>
          <p:cNvSpPr txBox="1"/>
          <p:nvPr>
            <p:ph idx="1" type="body"/>
          </p:nvPr>
        </p:nvSpPr>
        <p:spPr>
          <a:xfrm>
            <a:off x="492900" y="1145400"/>
            <a:ext cx="7845900" cy="32418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If mutation rate was constant, we could just multiply molecular time by the age at diagnosis to get the chronological time of a mutation</a:t>
            </a:r>
            <a:endParaRPr/>
          </a:p>
          <a:p>
            <a:pPr indent="-342900" lvl="0" marL="457200" rtl="0" algn="l">
              <a:spcBef>
                <a:spcPts val="0"/>
              </a:spcBef>
              <a:spcAft>
                <a:spcPts val="0"/>
              </a:spcAft>
              <a:buSzPts val="1800"/>
              <a:buChar char="▷"/>
            </a:pPr>
            <a:r>
              <a:rPr lang="en"/>
              <a:t>However, mutation rate </a:t>
            </a:r>
            <a:r>
              <a:rPr b="1" lang="en"/>
              <a:t>does</a:t>
            </a:r>
            <a:r>
              <a:rPr lang="en"/>
              <a:t> vary</a:t>
            </a:r>
            <a:endParaRPr/>
          </a:p>
          <a:p>
            <a:pPr indent="-342900" lvl="0" marL="457200" rtl="0" algn="l">
              <a:spcBef>
                <a:spcPts val="0"/>
              </a:spcBef>
              <a:spcAft>
                <a:spcPts val="0"/>
              </a:spcAft>
              <a:buSzPts val="1800"/>
              <a:buChar char="▷"/>
            </a:pPr>
            <a:r>
              <a:rPr lang="en"/>
              <a:t>Instead of using all mutations when calculating mutational time, could count only endogenous mutations whose rate varies less over time - CpG &gt; TpG mutations</a:t>
            </a:r>
            <a:endParaRPr/>
          </a:p>
        </p:txBody>
      </p:sp>
      <p:sp>
        <p:nvSpPr>
          <p:cNvPr id="350" name="Google Shape;350;p53"/>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54"/>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Chronological time estimates</a:t>
            </a:r>
            <a:endParaRPr/>
          </a:p>
        </p:txBody>
      </p:sp>
      <p:sp>
        <p:nvSpPr>
          <p:cNvPr id="356" name="Google Shape;356;p54"/>
          <p:cNvSpPr txBox="1"/>
          <p:nvPr>
            <p:ph idx="1" type="body"/>
          </p:nvPr>
        </p:nvSpPr>
        <p:spPr>
          <a:xfrm>
            <a:off x="492900" y="1145400"/>
            <a:ext cx="7845900" cy="32418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Assume that CpG &gt; TpG mutation rate is constant until  a point in time at which mutation rate accelerates</a:t>
            </a:r>
            <a:endParaRPr/>
          </a:p>
          <a:p>
            <a:pPr indent="-342900" lvl="0" marL="457200" rtl="0" algn="l">
              <a:spcBef>
                <a:spcPts val="0"/>
              </a:spcBef>
              <a:spcAft>
                <a:spcPts val="0"/>
              </a:spcAft>
              <a:buSzPts val="1800"/>
              <a:buChar char="▷"/>
            </a:pPr>
            <a:r>
              <a:rPr lang="en"/>
              <a:t>Model different scenarios of CpG &gt; TpG mutation rate to time WGD and MRCA of tumor</a:t>
            </a:r>
            <a:endParaRPr/>
          </a:p>
        </p:txBody>
      </p:sp>
      <p:sp>
        <p:nvSpPr>
          <p:cNvPr id="357" name="Google Shape;357;p54"/>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5"/>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Chronological time estimates</a:t>
            </a:r>
            <a:endParaRPr/>
          </a:p>
        </p:txBody>
      </p:sp>
      <p:sp>
        <p:nvSpPr>
          <p:cNvPr id="363" name="Google Shape;363;p55"/>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55"/>
          <p:cNvSpPr txBox="1"/>
          <p:nvPr/>
        </p:nvSpPr>
        <p:spPr>
          <a:xfrm>
            <a:off x="536250" y="4233700"/>
            <a:ext cx="8071500" cy="10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595959"/>
                </a:solidFill>
                <a:latin typeface="Lato"/>
                <a:ea typeface="Lato"/>
                <a:cs typeface="Lato"/>
                <a:sym typeface="Lato"/>
              </a:rPr>
              <a:t>a</a:t>
            </a:r>
            <a:r>
              <a:rPr lang="en" sz="1200">
                <a:solidFill>
                  <a:srgbClr val="595959"/>
                </a:solidFill>
                <a:latin typeface="Lato"/>
                <a:ea typeface="Lato"/>
                <a:cs typeface="Lato"/>
                <a:sym typeface="Lato"/>
              </a:rPr>
              <a:t> - Mapping of molecular timing estimates to chronological time under different scenarios of increases in the CpG&gt;TpG mutation rate. A greater increase before diagnosis indicates an inflation of the mutation timescale.</a:t>
            </a:r>
            <a:endParaRPr sz="1200">
              <a:solidFill>
                <a:srgbClr val="595959"/>
              </a:solidFill>
              <a:latin typeface="Lato"/>
              <a:ea typeface="Lato"/>
              <a:cs typeface="Lato"/>
              <a:sym typeface="Lato"/>
            </a:endParaRPr>
          </a:p>
        </p:txBody>
      </p:sp>
      <p:pic>
        <p:nvPicPr>
          <p:cNvPr id="365" name="Google Shape;365;p55"/>
          <p:cNvPicPr preferRelativeResize="0"/>
          <p:nvPr/>
        </p:nvPicPr>
        <p:blipFill rotWithShape="1">
          <a:blip r:embed="rId3">
            <a:alphaModFix/>
          </a:blip>
          <a:srcRect b="49670" l="0" r="65121" t="0"/>
          <a:stretch/>
        </p:blipFill>
        <p:spPr>
          <a:xfrm>
            <a:off x="3304175" y="1229514"/>
            <a:ext cx="2523950" cy="2684475"/>
          </a:xfrm>
          <a:prstGeom prst="rect">
            <a:avLst/>
          </a:prstGeom>
          <a:noFill/>
          <a:ln>
            <a:noFill/>
          </a:ln>
        </p:spPr>
      </p:pic>
      <p:sp>
        <p:nvSpPr>
          <p:cNvPr id="366" name="Google Shape;366;p55"/>
          <p:cNvSpPr/>
          <p:nvPr/>
        </p:nvSpPr>
        <p:spPr>
          <a:xfrm>
            <a:off x="5557475" y="1932800"/>
            <a:ext cx="1218000" cy="2029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5"/>
          <p:cNvSpPr/>
          <p:nvPr/>
        </p:nvSpPr>
        <p:spPr>
          <a:xfrm>
            <a:off x="5557475" y="1021025"/>
            <a:ext cx="1218000" cy="469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56"/>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Chronological time estimates</a:t>
            </a:r>
            <a:endParaRPr/>
          </a:p>
        </p:txBody>
      </p:sp>
      <p:sp>
        <p:nvSpPr>
          <p:cNvPr id="373" name="Google Shape;373;p56"/>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4" name="Google Shape;374;p56"/>
          <p:cNvSpPr txBox="1"/>
          <p:nvPr/>
        </p:nvSpPr>
        <p:spPr>
          <a:xfrm>
            <a:off x="536250" y="4233700"/>
            <a:ext cx="8071500" cy="69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595959"/>
                </a:solidFill>
                <a:latin typeface="Lato"/>
                <a:ea typeface="Lato"/>
                <a:cs typeface="Lato"/>
                <a:sym typeface="Lato"/>
              </a:rPr>
              <a:t>b</a:t>
            </a:r>
            <a:r>
              <a:rPr lang="en" sz="1200">
                <a:solidFill>
                  <a:srgbClr val="595959"/>
                </a:solidFill>
                <a:latin typeface="Lato"/>
                <a:ea typeface="Lato"/>
                <a:cs typeface="Lato"/>
                <a:sym typeface="Lato"/>
              </a:rPr>
              <a:t> - Median latency between WGDs and the last detectable subclone before diagnosis under different scenarios of CpG&gt;TpG mutation rate increases for n = 569 non-hypermutant cancers with at least 100 informative SNVs, low tumour in normal contamination and at least five samples per tumour histology.</a:t>
            </a:r>
            <a:endParaRPr sz="1200">
              <a:solidFill>
                <a:srgbClr val="595959"/>
              </a:solidFill>
              <a:latin typeface="Lato"/>
              <a:ea typeface="Lato"/>
              <a:cs typeface="Lato"/>
              <a:sym typeface="Lato"/>
            </a:endParaRPr>
          </a:p>
        </p:txBody>
      </p:sp>
      <p:pic>
        <p:nvPicPr>
          <p:cNvPr id="375" name="Google Shape;375;p56"/>
          <p:cNvPicPr preferRelativeResize="0"/>
          <p:nvPr/>
        </p:nvPicPr>
        <p:blipFill rotWithShape="1">
          <a:blip r:embed="rId3">
            <a:alphaModFix/>
          </a:blip>
          <a:srcRect b="44616" l="32409" r="0" t="0"/>
          <a:stretch/>
        </p:blipFill>
        <p:spPr>
          <a:xfrm>
            <a:off x="2584375" y="1374825"/>
            <a:ext cx="3963549" cy="23938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57"/>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Chronological time estimates</a:t>
            </a:r>
            <a:endParaRPr/>
          </a:p>
        </p:txBody>
      </p:sp>
      <p:sp>
        <p:nvSpPr>
          <p:cNvPr id="381" name="Google Shape;381;p57"/>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2" name="Google Shape;382;p57"/>
          <p:cNvSpPr txBox="1"/>
          <p:nvPr/>
        </p:nvSpPr>
        <p:spPr>
          <a:xfrm>
            <a:off x="536250" y="4233700"/>
            <a:ext cx="8071500" cy="6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595959"/>
                </a:solidFill>
                <a:latin typeface="Lato"/>
                <a:ea typeface="Lato"/>
                <a:cs typeface="Lato"/>
                <a:sym typeface="Lato"/>
              </a:rPr>
              <a:t>c</a:t>
            </a:r>
            <a:r>
              <a:rPr lang="en" sz="1200">
                <a:solidFill>
                  <a:srgbClr val="595959"/>
                </a:solidFill>
                <a:latin typeface="Lato"/>
                <a:ea typeface="Lato"/>
                <a:cs typeface="Lato"/>
                <a:sym typeface="Lato"/>
              </a:rPr>
              <a:t> - Median latency between the MRCA and the last detectable subclone before diagnosis for different CpG&gt;TpG mutation rate changes in n = 1,921 non-hypermutant samples with low tumour in normal contamination and at least 5 cases per cancer type. </a:t>
            </a:r>
            <a:endParaRPr sz="1200">
              <a:solidFill>
                <a:srgbClr val="595959"/>
              </a:solidFill>
              <a:latin typeface="Lato"/>
              <a:ea typeface="Lato"/>
              <a:cs typeface="Lato"/>
              <a:sym typeface="Lato"/>
            </a:endParaRPr>
          </a:p>
        </p:txBody>
      </p:sp>
      <p:pic>
        <p:nvPicPr>
          <p:cNvPr id="383" name="Google Shape;383;p57"/>
          <p:cNvPicPr preferRelativeResize="0"/>
          <p:nvPr/>
        </p:nvPicPr>
        <p:blipFill rotWithShape="1">
          <a:blip r:embed="rId3">
            <a:alphaModFix/>
          </a:blip>
          <a:srcRect b="0" l="0" r="0" t="54640"/>
          <a:stretch/>
        </p:blipFill>
        <p:spPr>
          <a:xfrm>
            <a:off x="1629738" y="1589988"/>
            <a:ext cx="5872824" cy="1963525"/>
          </a:xfrm>
          <a:prstGeom prst="rect">
            <a:avLst/>
          </a:prstGeom>
          <a:noFill/>
          <a:ln>
            <a:noFill/>
          </a:ln>
        </p:spPr>
      </p:pic>
      <p:sp>
        <p:nvSpPr>
          <p:cNvPr id="384" name="Google Shape;384;p57"/>
          <p:cNvSpPr/>
          <p:nvPr/>
        </p:nvSpPr>
        <p:spPr>
          <a:xfrm>
            <a:off x="3354000" y="1195000"/>
            <a:ext cx="2652900" cy="567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58"/>
          <p:cNvSpPr txBox="1"/>
          <p:nvPr>
            <p:ph type="title"/>
          </p:nvPr>
        </p:nvSpPr>
        <p:spPr>
          <a:xfrm>
            <a:off x="492900" y="288000"/>
            <a:ext cx="8146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Key takeaways</a:t>
            </a:r>
            <a:endParaRPr/>
          </a:p>
        </p:txBody>
      </p:sp>
      <p:sp>
        <p:nvSpPr>
          <p:cNvPr id="390" name="Google Shape;390;p58"/>
          <p:cNvSpPr txBox="1"/>
          <p:nvPr>
            <p:ph idx="1" type="body"/>
          </p:nvPr>
        </p:nvSpPr>
        <p:spPr>
          <a:xfrm>
            <a:off x="492900" y="1145400"/>
            <a:ext cx="7845900" cy="32418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Timescales found were supported by fact that progression of most known precancerous lesions to carcinomas usually spans many years</a:t>
            </a:r>
            <a:endParaRPr/>
          </a:p>
          <a:p>
            <a:pPr indent="-342900" lvl="0" marL="457200" rtl="0" algn="l">
              <a:spcBef>
                <a:spcPts val="0"/>
              </a:spcBef>
              <a:spcAft>
                <a:spcPts val="0"/>
              </a:spcAft>
              <a:buSzPts val="1800"/>
              <a:buChar char="▷"/>
            </a:pPr>
            <a:r>
              <a:rPr lang="en"/>
              <a:t>Could use timescales to help detect tumors in cancer types without detectable premalignant conditions</a:t>
            </a:r>
            <a:endParaRPr/>
          </a:p>
        </p:txBody>
      </p:sp>
      <p:sp>
        <p:nvSpPr>
          <p:cNvPr id="391" name="Google Shape;391;p58"/>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7"/>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chemeClr val="accent2"/>
                </a:solidFill>
              </a:rPr>
              <a:t>1.</a:t>
            </a:r>
            <a:endParaRPr/>
          </a:p>
        </p:txBody>
      </p:sp>
      <p:sp>
        <p:nvSpPr>
          <p:cNvPr id="154" name="Google Shape;154;p27"/>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Can we reconstruct the life history of a tumor?</a:t>
            </a:r>
            <a:endParaRPr/>
          </a:p>
          <a:p>
            <a:pPr indent="0" lvl="0" marL="0" rtl="0" algn="ctr">
              <a:spcBef>
                <a:spcPts val="0"/>
              </a:spcBef>
              <a:spcAft>
                <a:spcPts val="0"/>
              </a:spcAft>
              <a:buNone/>
            </a:pPr>
            <a:r>
              <a:t/>
            </a:r>
            <a:endParaRPr/>
          </a:p>
        </p:txBody>
      </p:sp>
      <p:sp>
        <p:nvSpPr>
          <p:cNvPr id="155" name="Google Shape;155;p27"/>
          <p:cNvSpPr txBox="1"/>
          <p:nvPr>
            <p:ph idx="12" type="sldNum"/>
          </p:nvPr>
        </p:nvSpPr>
        <p:spPr>
          <a:xfrm>
            <a:off x="-125" y="4830281"/>
            <a:ext cx="9144000" cy="3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492900" y="2879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Timing SNVs</a:t>
            </a:r>
            <a:endParaRPr/>
          </a:p>
        </p:txBody>
      </p:sp>
      <p:sp>
        <p:nvSpPr>
          <p:cNvPr id="161" name="Google Shape;161;p28"/>
          <p:cNvSpPr txBox="1"/>
          <p:nvPr>
            <p:ph idx="1" type="body"/>
          </p:nvPr>
        </p:nvSpPr>
        <p:spPr>
          <a:xfrm>
            <a:off x="492900" y="1145400"/>
            <a:ext cx="7845900" cy="2941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Goal</a:t>
            </a:r>
            <a:r>
              <a:rPr lang="en"/>
              <a:t>: classify Single Nucleotide Variants (SNVs) by the time which they occurred into 4 categories:</a:t>
            </a:r>
            <a:endParaRPr/>
          </a:p>
          <a:p>
            <a:pPr indent="-342900" lvl="0" marL="457200" rtl="0" algn="l">
              <a:spcBef>
                <a:spcPts val="600"/>
              </a:spcBef>
              <a:spcAft>
                <a:spcPts val="0"/>
              </a:spcAft>
              <a:buSzPts val="1800"/>
              <a:buChar char="▷"/>
            </a:pPr>
            <a:r>
              <a:rPr lang="en"/>
              <a:t>Early clonal</a:t>
            </a:r>
            <a:endParaRPr/>
          </a:p>
          <a:p>
            <a:pPr indent="-342900" lvl="0" marL="457200" rtl="0" algn="l">
              <a:spcBef>
                <a:spcPts val="0"/>
              </a:spcBef>
              <a:spcAft>
                <a:spcPts val="0"/>
              </a:spcAft>
              <a:buSzPts val="1800"/>
              <a:buChar char="▷"/>
            </a:pPr>
            <a:r>
              <a:rPr lang="en"/>
              <a:t>Late clonal</a:t>
            </a:r>
            <a:endParaRPr/>
          </a:p>
          <a:p>
            <a:pPr indent="-342900" lvl="0" marL="457200" rtl="0" algn="l">
              <a:spcBef>
                <a:spcPts val="0"/>
              </a:spcBef>
              <a:spcAft>
                <a:spcPts val="0"/>
              </a:spcAft>
              <a:buSzPts val="1800"/>
              <a:buChar char="▷"/>
            </a:pPr>
            <a:r>
              <a:rPr lang="en"/>
              <a:t>Clonal</a:t>
            </a:r>
            <a:endParaRPr/>
          </a:p>
          <a:p>
            <a:pPr indent="-342900" lvl="0" marL="457200" rtl="0" algn="l">
              <a:spcBef>
                <a:spcPts val="0"/>
              </a:spcBef>
              <a:spcAft>
                <a:spcPts val="0"/>
              </a:spcAft>
              <a:buSzPts val="1800"/>
              <a:buChar char="▷"/>
            </a:pPr>
            <a:r>
              <a:rPr lang="en"/>
              <a:t>Subclonal</a:t>
            </a:r>
            <a:endParaRPr/>
          </a:p>
        </p:txBody>
      </p:sp>
      <p:sp>
        <p:nvSpPr>
          <p:cNvPr id="162" name="Google Shape;162;p28"/>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492900" y="2879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Clonal vs Subclonal mutations</a:t>
            </a:r>
            <a:endParaRPr/>
          </a:p>
        </p:txBody>
      </p:sp>
      <p:sp>
        <p:nvSpPr>
          <p:cNvPr id="168" name="Google Shape;168;p29"/>
          <p:cNvSpPr txBox="1"/>
          <p:nvPr>
            <p:ph idx="1" type="body"/>
          </p:nvPr>
        </p:nvSpPr>
        <p:spPr>
          <a:xfrm>
            <a:off x="492900" y="1145400"/>
            <a:ext cx="7845900" cy="2209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Clonal mutations</a:t>
            </a:r>
            <a:r>
              <a:rPr lang="en"/>
              <a:t>: present on one or more copies per tumor cell, occur before the most recent common ancestor (MRCA) of the tumor</a:t>
            </a:r>
            <a:endParaRPr/>
          </a:p>
          <a:p>
            <a:pPr indent="0" lvl="0" marL="0" rtl="0" algn="l">
              <a:spcBef>
                <a:spcPts val="600"/>
              </a:spcBef>
              <a:spcAft>
                <a:spcPts val="0"/>
              </a:spcAft>
              <a:buNone/>
            </a:pPr>
            <a:r>
              <a:rPr b="1" lang="en"/>
              <a:t>Subclonal mutations</a:t>
            </a:r>
            <a:r>
              <a:rPr lang="en"/>
              <a:t>: present on only a subset of tumor cells, occur after the MRCA of the tumor</a:t>
            </a:r>
            <a:endParaRPr/>
          </a:p>
          <a:p>
            <a:pPr indent="0" lvl="0" marL="0" rtl="0" algn="l">
              <a:spcBef>
                <a:spcPts val="600"/>
              </a:spcBef>
              <a:spcAft>
                <a:spcPts val="0"/>
              </a:spcAft>
              <a:buNone/>
            </a:pPr>
            <a:r>
              <a:t/>
            </a:r>
            <a:endParaRPr/>
          </a:p>
        </p:txBody>
      </p:sp>
      <p:sp>
        <p:nvSpPr>
          <p:cNvPr id="169" name="Google Shape;169;p29"/>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492900" y="2879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Clonal vs Subclonal mutations</a:t>
            </a:r>
            <a:endParaRPr/>
          </a:p>
        </p:txBody>
      </p:sp>
      <p:sp>
        <p:nvSpPr>
          <p:cNvPr id="175" name="Google Shape;175;p30"/>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6" name="Google Shape;176;p30"/>
          <p:cNvPicPr preferRelativeResize="0"/>
          <p:nvPr/>
        </p:nvPicPr>
        <p:blipFill rotWithShape="1">
          <a:blip r:embed="rId3">
            <a:alphaModFix/>
          </a:blip>
          <a:srcRect b="56868" l="4763" r="7991" t="0"/>
          <a:stretch/>
        </p:blipFill>
        <p:spPr>
          <a:xfrm>
            <a:off x="625321" y="1938800"/>
            <a:ext cx="3946675" cy="1964723"/>
          </a:xfrm>
          <a:prstGeom prst="rect">
            <a:avLst/>
          </a:prstGeom>
          <a:noFill/>
          <a:ln>
            <a:noFill/>
          </a:ln>
        </p:spPr>
      </p:pic>
      <p:pic>
        <p:nvPicPr>
          <p:cNvPr id="177" name="Google Shape;177;p30"/>
          <p:cNvPicPr preferRelativeResize="0"/>
          <p:nvPr/>
        </p:nvPicPr>
        <p:blipFill rotWithShape="1">
          <a:blip r:embed="rId4">
            <a:alphaModFix/>
          </a:blip>
          <a:srcRect b="0" l="4425" r="0" t="0"/>
          <a:stretch/>
        </p:blipFill>
        <p:spPr>
          <a:xfrm>
            <a:off x="4873000" y="2031125"/>
            <a:ext cx="3946675" cy="1780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492900" y="2879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Clonal mutations</a:t>
            </a:r>
            <a:endParaRPr/>
          </a:p>
        </p:txBody>
      </p:sp>
      <p:sp>
        <p:nvSpPr>
          <p:cNvPr id="183" name="Google Shape;183;p31"/>
          <p:cNvSpPr txBox="1"/>
          <p:nvPr>
            <p:ph idx="1" type="body"/>
          </p:nvPr>
        </p:nvSpPr>
        <p:spPr>
          <a:xfrm>
            <a:off x="492900" y="1145400"/>
            <a:ext cx="7845900" cy="339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How do we get a better timing estimate for clonal mutations?</a:t>
            </a:r>
            <a:endParaRPr/>
          </a:p>
          <a:p>
            <a:pPr indent="0" lvl="0" marL="0" rtl="0" algn="l">
              <a:spcBef>
                <a:spcPts val="600"/>
              </a:spcBef>
              <a:spcAft>
                <a:spcPts val="0"/>
              </a:spcAft>
              <a:buNone/>
            </a:pPr>
            <a:r>
              <a:rPr b="1" lang="en"/>
              <a:t>Idea:</a:t>
            </a:r>
            <a:r>
              <a:rPr lang="en"/>
              <a:t> distinguish between mutations that occur before a copy number gain, and mutations that occur after a copy number gain</a:t>
            </a:r>
            <a:endParaRPr/>
          </a:p>
          <a:p>
            <a:pPr indent="0" lvl="0" marL="0" rtl="0" algn="l">
              <a:spcBef>
                <a:spcPts val="600"/>
              </a:spcBef>
              <a:spcAft>
                <a:spcPts val="0"/>
              </a:spcAft>
              <a:buNone/>
            </a:pPr>
            <a:r>
              <a:rPr lang="en"/>
              <a:t>Using this, we can distinguish some SNVs as early clonal or late clonal</a:t>
            </a:r>
            <a:endParaRPr/>
          </a:p>
        </p:txBody>
      </p:sp>
      <p:sp>
        <p:nvSpPr>
          <p:cNvPr id="184" name="Google Shape;184;p31"/>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492900" y="2879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Early clonal vs Late clonal </a:t>
            </a:r>
            <a:endParaRPr/>
          </a:p>
        </p:txBody>
      </p:sp>
      <p:sp>
        <p:nvSpPr>
          <p:cNvPr id="190" name="Google Shape;190;p32"/>
          <p:cNvSpPr txBox="1"/>
          <p:nvPr>
            <p:ph idx="1" type="body"/>
          </p:nvPr>
        </p:nvSpPr>
        <p:spPr>
          <a:xfrm>
            <a:off x="492900" y="1145400"/>
            <a:ext cx="7845900" cy="2282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Early clonal</a:t>
            </a:r>
            <a:r>
              <a:rPr lang="en"/>
              <a:t>: present on 2 or more copies on each cell, occur before a copy number gain</a:t>
            </a:r>
            <a:endParaRPr/>
          </a:p>
          <a:p>
            <a:pPr indent="0" lvl="0" marL="0" rtl="0" algn="l">
              <a:spcBef>
                <a:spcPts val="600"/>
              </a:spcBef>
              <a:spcAft>
                <a:spcPts val="0"/>
              </a:spcAft>
              <a:buNone/>
            </a:pPr>
            <a:r>
              <a:rPr b="1" lang="en"/>
              <a:t>Late clonal</a:t>
            </a:r>
            <a:r>
              <a:rPr lang="en"/>
              <a:t>: present on 1 copy of each cell, occur after a copy number gain</a:t>
            </a:r>
            <a:endParaRPr/>
          </a:p>
          <a:p>
            <a:pPr indent="0" lvl="0" marL="0" rtl="0" algn="l">
              <a:spcBef>
                <a:spcPts val="600"/>
              </a:spcBef>
              <a:spcAft>
                <a:spcPts val="0"/>
              </a:spcAft>
              <a:buNone/>
            </a:pPr>
            <a:r>
              <a:t/>
            </a:r>
            <a:endParaRPr/>
          </a:p>
        </p:txBody>
      </p:sp>
      <p:sp>
        <p:nvSpPr>
          <p:cNvPr id="191" name="Google Shape;191;p32"/>
          <p:cNvSpPr txBox="1"/>
          <p:nvPr>
            <p:ph idx="12" type="sldNum"/>
          </p:nvPr>
        </p:nvSpPr>
        <p:spPr>
          <a:xfrm>
            <a:off x="8480575" y="4696933"/>
            <a:ext cx="548700" cy="313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2" name="Google Shape;192;p32"/>
          <p:cNvPicPr preferRelativeResize="0"/>
          <p:nvPr/>
        </p:nvPicPr>
        <p:blipFill>
          <a:blip r:embed="rId3">
            <a:alphaModFix/>
          </a:blip>
          <a:stretch>
            <a:fillRect/>
          </a:stretch>
        </p:blipFill>
        <p:spPr>
          <a:xfrm>
            <a:off x="929606" y="3063100"/>
            <a:ext cx="3070043" cy="1780076"/>
          </a:xfrm>
          <a:prstGeom prst="rect">
            <a:avLst/>
          </a:prstGeom>
          <a:noFill/>
          <a:ln>
            <a:noFill/>
          </a:ln>
        </p:spPr>
      </p:pic>
      <p:pic>
        <p:nvPicPr>
          <p:cNvPr id="193" name="Google Shape;193;p32"/>
          <p:cNvPicPr preferRelativeResize="0"/>
          <p:nvPr/>
        </p:nvPicPr>
        <p:blipFill rotWithShape="1">
          <a:blip r:embed="rId4">
            <a:alphaModFix/>
          </a:blip>
          <a:srcRect b="0" l="4425" r="0" t="0"/>
          <a:stretch/>
        </p:blipFill>
        <p:spPr>
          <a:xfrm>
            <a:off x="4633400" y="3002775"/>
            <a:ext cx="3946675" cy="1780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ntonio template">
  <a:themeElements>
    <a:clrScheme name="Custom 347">
      <a:dk1>
        <a:srgbClr val="677480"/>
      </a:dk1>
      <a:lt1>
        <a:srgbClr val="FFFFFF"/>
      </a:lt1>
      <a:dk2>
        <a:srgbClr val="2185C5"/>
      </a:dk2>
      <a:lt2>
        <a:srgbClr val="FFFFFF"/>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